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5"/>
  </p:notesMasterIdLst>
  <p:handoutMasterIdLst>
    <p:handoutMasterId r:id="rId26"/>
  </p:handoutMasterIdLst>
  <p:sldIdLst>
    <p:sldId id="256" r:id="rId2"/>
    <p:sldId id="257" r:id="rId3"/>
    <p:sldId id="258" r:id="rId4"/>
    <p:sldId id="259" r:id="rId5"/>
    <p:sldId id="278"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0"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8556B"/>
    <a:srgbClr val="00FF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6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56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6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5515E75E-B113-4942-B8F3-D8751003A68C}"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66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84C36F53-5E1E-491F-8D89-D58E6A88C2B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5D6D45D-06FB-410F-A1BE-F0E25983889F}" type="slidenum">
              <a:rPr lang="en-US"/>
              <a:pPr/>
              <a:t>1</a:t>
            </a:fld>
            <a:endParaRPr lang="en-US"/>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585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3585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smtClean="0"/>
            </a:lvl1pPr>
          </a:lstStyle>
          <a:p>
            <a:pPr>
              <a:defRPr/>
            </a:pPr>
            <a:endParaRPr lang="en-US"/>
          </a:p>
        </p:txBody>
      </p:sp>
      <p:sp>
        <p:nvSpPr>
          <p:cNvPr id="14" name="Rectangle 14"/>
          <p:cNvSpPr>
            <a:spLocks noGrp="1" noChangeArrowheads="1"/>
          </p:cNvSpPr>
          <p:nvPr>
            <p:ph type="ftr" sz="quarter" idx="11"/>
          </p:nvPr>
        </p:nvSpPr>
        <p:spPr>
          <a:xfrm>
            <a:off x="3124200" y="6251575"/>
            <a:ext cx="2895600" cy="476250"/>
          </a:xfrm>
        </p:spPr>
        <p:txBody>
          <a:bodyPr/>
          <a:lstStyle>
            <a:lvl1pPr>
              <a:defRPr smtClean="0"/>
            </a:lvl1pPr>
          </a:lstStyle>
          <a:p>
            <a:pPr>
              <a:defRPr/>
            </a:pPr>
            <a:endParaRPr lang="en-US"/>
          </a:p>
        </p:txBody>
      </p:sp>
      <p:sp>
        <p:nvSpPr>
          <p:cNvPr id="15" name="Rectangle 15"/>
          <p:cNvSpPr>
            <a:spLocks noGrp="1" noChangeArrowheads="1"/>
          </p:cNvSpPr>
          <p:nvPr>
            <p:ph type="sldNum" sz="quarter" idx="12"/>
          </p:nvPr>
        </p:nvSpPr>
        <p:spPr>
          <a:xfrm>
            <a:off x="6553200" y="6254750"/>
            <a:ext cx="2133600" cy="476250"/>
          </a:xfrm>
        </p:spPr>
        <p:txBody>
          <a:bodyPr/>
          <a:lstStyle>
            <a:lvl1pPr>
              <a:defRPr smtClean="0"/>
            </a:lvl1pPr>
          </a:lstStyle>
          <a:p>
            <a:pPr>
              <a:defRPr/>
            </a:pPr>
            <a:fld id="{1BEF86A1-A2FA-47C3-AC11-C6A4B2675FB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0F48F1C-85C2-41F8-BF66-A1582EEE8C6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F3ADDB0-259E-49CE-A557-02C79E458C39}"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CE941A8-C674-44AC-8943-A5F5A33EF7DD}"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8651E11-48D0-4D82-80B9-580D2692CE98}"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70A9232-43D0-4DA9-B441-118EDD991D42}" type="slidenum">
              <a:rPr lang="en-US"/>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718EE1B-F816-4570-AD39-8B6FE655897B}"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CBBBDD3E-FD0F-4BBA-97D7-AE4C7B1634C4}" type="slidenum">
              <a:rPr lang="en-US"/>
              <a:pPr>
                <a:defRPr/>
              </a:pPr>
              <a:t>‹#›</a:t>
            </a:fld>
            <a:endParaRPr lang="en-US"/>
          </a:p>
        </p:txBody>
      </p:sp>
      <p:sp>
        <p:nvSpPr>
          <p:cNvPr id="9"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41AD8F78-AEEC-4A1F-8042-4371FC027E6C}" type="slidenum">
              <a:rPr lang="en-US"/>
              <a:pPr>
                <a:defRPr/>
              </a:pPr>
              <a:t>‹#›</a:t>
            </a:fld>
            <a:endParaRPr lang="en-US"/>
          </a:p>
        </p:txBody>
      </p:sp>
      <p:sp>
        <p:nvSpPr>
          <p:cNvPr id="5"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44785964-5000-4E59-947B-E339E9B1F862}" type="slidenum">
              <a:rPr lang="en-US"/>
              <a:pPr>
                <a:defRPr/>
              </a:pPr>
              <a:t>‹#›</a:t>
            </a:fld>
            <a:endParaRPr lang="en-US"/>
          </a:p>
        </p:txBody>
      </p:sp>
      <p:sp>
        <p:nvSpPr>
          <p:cNvPr id="4"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25290D2-C553-4C17-B3F3-C9B9B8A0D122}"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4921A7B-4630-43EF-B599-3EAC8521E82D}" type="slidenum">
              <a:rPr lang="en-US"/>
              <a:pPr>
                <a:defRPr/>
              </a:pPr>
              <a:t>‹#›</a:t>
            </a:fld>
            <a:endParaRPr lang="en-US"/>
          </a:p>
        </p:txBody>
      </p:sp>
      <p:sp>
        <p:nvSpPr>
          <p:cNvPr id="7"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481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7F58ACA2-E982-4DE7-A8F3-751E5C9F3A4B}" type="slidenum">
              <a:rPr lang="en-US"/>
              <a:pPr>
                <a:defRPr/>
              </a:pPr>
              <a:t>‹#›</a:t>
            </a:fld>
            <a:endParaRPr lang="en-US"/>
          </a:p>
        </p:txBody>
      </p:sp>
      <p:grpSp>
        <p:nvGrpSpPr>
          <p:cNvPr id="2052" name="Group 4"/>
          <p:cNvGrpSpPr>
            <a:grpSpLocks/>
          </p:cNvGrpSpPr>
          <p:nvPr/>
        </p:nvGrpSpPr>
        <p:grpSpPr bwMode="auto">
          <a:xfrm>
            <a:off x="0" y="0"/>
            <a:ext cx="9140825" cy="6850063"/>
            <a:chOff x="0" y="0"/>
            <a:chExt cx="5758" cy="4315"/>
          </a:xfrm>
        </p:grpSpPr>
        <p:grpSp>
          <p:nvGrpSpPr>
            <p:cNvPr id="2056" name="Group 5"/>
            <p:cNvGrpSpPr>
              <a:grpSpLocks/>
            </p:cNvGrpSpPr>
            <p:nvPr userDrawn="1"/>
          </p:nvGrpSpPr>
          <p:grpSpPr bwMode="auto">
            <a:xfrm>
              <a:off x="1728" y="2230"/>
              <a:ext cx="4027" cy="2085"/>
              <a:chOff x="1728" y="2230"/>
              <a:chExt cx="4027" cy="2085"/>
            </a:xfrm>
          </p:grpSpPr>
          <p:sp>
            <p:nvSpPr>
              <p:cNvPr id="3482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3482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3482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3482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3482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3482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3482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3482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483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Arial" charset="0"/>
              </a:defRPr>
            </a:lvl1pPr>
          </a:lstStyle>
          <a:p>
            <a:pPr>
              <a:defRPr/>
            </a:pPr>
            <a:endParaRPr lang="en-US"/>
          </a:p>
        </p:txBody>
      </p:sp>
      <p:sp>
        <p:nvSpPr>
          <p:cNvPr id="3483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96"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1371600"/>
            <a:ext cx="8458200" cy="3749675"/>
          </a:xfrm>
        </p:spPr>
        <p:txBody>
          <a:bodyPr/>
          <a:lstStyle/>
          <a:p>
            <a:pPr eaLnBrk="1" hangingPunct="1">
              <a:defRPr/>
            </a:pPr>
            <a:r>
              <a:rPr lang="en-US" sz="8000" dirty="0" smtClean="0">
                <a:solidFill>
                  <a:schemeClr val="tx1"/>
                </a:solidFill>
                <a:latin typeface="Constantia" pitchFamily="18" charset="0"/>
              </a:rPr>
              <a:t>The </a:t>
            </a:r>
            <a:r>
              <a:rPr lang="en-US" sz="8000" dirty="0" smtClean="0">
                <a:solidFill>
                  <a:schemeClr val="tx1"/>
                </a:solidFill>
                <a:latin typeface="Constantia" pitchFamily="18" charset="0"/>
              </a:rPr>
              <a:t>Medieval </a:t>
            </a:r>
            <a:r>
              <a:rPr lang="en-US" sz="8000" dirty="0" smtClean="0">
                <a:solidFill>
                  <a:schemeClr val="tx1"/>
                </a:solidFill>
                <a:latin typeface="Constantia" pitchFamily="18" charset="0"/>
              </a:rPr>
              <a:t>Period</a:t>
            </a:r>
            <a:br>
              <a:rPr lang="en-US" sz="8000" dirty="0" smtClean="0">
                <a:solidFill>
                  <a:schemeClr val="tx1"/>
                </a:solidFill>
                <a:latin typeface="Constantia" pitchFamily="18" charset="0"/>
              </a:rPr>
            </a:br>
            <a:r>
              <a:rPr lang="en-US" sz="5400" dirty="0" smtClean="0">
                <a:solidFill>
                  <a:schemeClr val="hlink"/>
                </a:solidFill>
                <a:latin typeface="Constantia" pitchFamily="18" charset="0"/>
              </a:rPr>
              <a:t>1066 – 1485</a:t>
            </a:r>
            <a:br>
              <a:rPr lang="en-US" sz="5400" dirty="0" smtClean="0">
                <a:solidFill>
                  <a:schemeClr val="hlink"/>
                </a:solidFill>
                <a:latin typeface="Constantia" pitchFamily="18" charset="0"/>
              </a:rPr>
            </a:br>
            <a:r>
              <a:rPr lang="en-US" dirty="0" smtClean="0">
                <a:solidFill>
                  <a:schemeClr val="tx1"/>
                </a:solidFill>
                <a:latin typeface="Constantia" pitchFamily="18" charset="0"/>
              </a:rPr>
              <a:t/>
            </a:r>
            <a:br>
              <a:rPr lang="en-US" dirty="0" smtClean="0">
                <a:solidFill>
                  <a:schemeClr val="tx1"/>
                </a:solidFill>
                <a:latin typeface="Constantia" pitchFamily="18" charset="0"/>
              </a:rPr>
            </a:br>
            <a:r>
              <a:rPr lang="en-US" dirty="0" smtClean="0">
                <a:solidFill>
                  <a:srgbClr val="58556B"/>
                </a:solidFill>
                <a:latin typeface="Matura MT Script Capitals" pitchFamily="66" charset="0"/>
              </a:rPr>
              <a:t>England’s Dark Ages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descr="j0116066[1]"/>
          <p:cNvPicPr>
            <a:picLocks noChangeAspect="1" noChangeArrowheads="1"/>
          </p:cNvPicPr>
          <p:nvPr/>
        </p:nvPicPr>
        <p:blipFill>
          <a:blip r:embed="rId2"/>
          <a:srcRect/>
          <a:stretch>
            <a:fillRect/>
          </a:stretch>
        </p:blipFill>
        <p:spPr bwMode="auto">
          <a:xfrm>
            <a:off x="762000" y="2971800"/>
            <a:ext cx="2508250" cy="3078163"/>
          </a:xfrm>
          <a:prstGeom prst="rect">
            <a:avLst/>
          </a:prstGeom>
          <a:noFill/>
          <a:ln w="9525">
            <a:noFill/>
            <a:miter lim="800000"/>
            <a:headEnd/>
            <a:tailEnd/>
          </a:ln>
        </p:spPr>
      </p:pic>
      <p:sp>
        <p:nvSpPr>
          <p:cNvPr id="39940" name="Text Box 4"/>
          <p:cNvSpPr txBox="1">
            <a:spLocks noGrp="1" noChangeArrowheads="1"/>
          </p:cNvSpPr>
          <p:nvPr>
            <p:ph type="title"/>
          </p:nvPr>
        </p:nvSpPr>
        <p:spPr>
          <a:xfrm>
            <a:off x="1143000" y="1066800"/>
            <a:ext cx="7543800" cy="4724400"/>
          </a:xfrm>
        </p:spPr>
        <p:txBody>
          <a:bodyPr/>
          <a:lstStyle/>
          <a:p>
            <a:pPr>
              <a:spcBef>
                <a:spcPct val="50000"/>
              </a:spcBef>
              <a:defRPr/>
            </a:pPr>
            <a:r>
              <a:rPr lang="en-US" smtClean="0"/>
              <a:t>  His brother,</a:t>
            </a:r>
            <a:r>
              <a:rPr lang="en-US" smtClean="0">
                <a:solidFill>
                  <a:srgbClr val="FF0000"/>
                </a:solidFill>
              </a:rPr>
              <a:t> John</a:t>
            </a:r>
            <a:r>
              <a:rPr lang="en-US" smtClean="0"/>
              <a:t>,  plotted to take the throne in his absence.  </a:t>
            </a:r>
            <a:br>
              <a:rPr lang="en-US" smtClean="0"/>
            </a:br>
            <a:r>
              <a:rPr lang="en-US" smtClean="0"/>
              <a:t>                                                  </a:t>
            </a:r>
            <a:br>
              <a:rPr lang="en-US" smtClean="0"/>
            </a:br>
            <a:r>
              <a:rPr lang="en-US" smtClean="0"/>
              <a:t>                The </a:t>
            </a:r>
            <a:r>
              <a:rPr lang="en-US" smtClean="0">
                <a:solidFill>
                  <a:srgbClr val="00FF00"/>
                </a:solidFill>
              </a:rPr>
              <a:t>Robin Hood</a:t>
            </a:r>
            <a:r>
              <a:rPr lang="en-US" smtClean="0"/>
              <a:t>  </a:t>
            </a:r>
            <a:br>
              <a:rPr lang="en-US" smtClean="0"/>
            </a:br>
            <a:r>
              <a:rPr lang="en-US" smtClean="0"/>
              <a:t>                   legends are born in  </a:t>
            </a:r>
            <a:br>
              <a:rPr lang="en-US" smtClean="0"/>
            </a:br>
            <a:r>
              <a:rPr lang="en-US" smtClean="0"/>
              <a:t>              this time period.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a:xfrm>
            <a:off x="381000" y="685800"/>
            <a:ext cx="8305800" cy="5334000"/>
          </a:xfrm>
        </p:spPr>
        <p:txBody>
          <a:bodyPr/>
          <a:lstStyle/>
          <a:p>
            <a:pPr eaLnBrk="1" hangingPunct="1">
              <a:defRPr/>
            </a:pPr>
            <a:r>
              <a:rPr lang="en-US" smtClean="0">
                <a:solidFill>
                  <a:schemeClr val="hlink"/>
                </a:solidFill>
              </a:rPr>
              <a:t>John I</a:t>
            </a:r>
            <a:r>
              <a:rPr lang="en-US" smtClean="0"/>
              <a:t> became king after Richard’s death and discovered that the royal treasury was empty.  The Crusades were a costly venture.</a:t>
            </a:r>
            <a:br>
              <a:rPr lang="en-US" smtClean="0"/>
            </a:br>
            <a:r>
              <a:rPr lang="en-US" smtClean="0"/>
              <a:t>In </a:t>
            </a:r>
            <a:r>
              <a:rPr lang="en-US" smtClean="0">
                <a:solidFill>
                  <a:schemeClr val="hlink"/>
                </a:solidFill>
              </a:rPr>
              <a:t>1215</a:t>
            </a:r>
            <a:r>
              <a:rPr lang="en-US" smtClean="0"/>
              <a:t> he was forced to sign the </a:t>
            </a:r>
            <a:br>
              <a:rPr lang="en-US" smtClean="0"/>
            </a:br>
            <a:r>
              <a:rPr lang="en-US" smtClean="0">
                <a:solidFill>
                  <a:schemeClr val="hlink"/>
                </a:solidFill>
              </a:rPr>
              <a:t>Magna Carta</a:t>
            </a:r>
            <a:r>
              <a:rPr lang="en-US" smtClean="0"/>
              <a:t> which limited the control of the king and distributed it more evenly among the barons.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a:xfrm>
            <a:off x="457200" y="274638"/>
            <a:ext cx="8229600" cy="5059362"/>
          </a:xfrm>
        </p:spPr>
        <p:txBody>
          <a:bodyPr/>
          <a:lstStyle/>
          <a:p>
            <a:pPr eaLnBrk="1" hangingPunct="1">
              <a:defRPr/>
            </a:pPr>
            <a:r>
              <a:rPr lang="en-US" smtClean="0"/>
              <a:t>In </a:t>
            </a:r>
            <a:r>
              <a:rPr lang="en-US" smtClean="0">
                <a:solidFill>
                  <a:schemeClr val="hlink"/>
                </a:solidFill>
              </a:rPr>
              <a:t>1295</a:t>
            </a:r>
            <a:r>
              <a:rPr lang="en-US" smtClean="0"/>
              <a:t> the </a:t>
            </a:r>
            <a:r>
              <a:rPr lang="en-US" smtClean="0">
                <a:solidFill>
                  <a:schemeClr val="hlink"/>
                </a:solidFill>
              </a:rPr>
              <a:t>Model Parliament</a:t>
            </a:r>
            <a:r>
              <a:rPr lang="en-US" smtClean="0"/>
              <a:t>  was established and power was again distributed, now including some </a:t>
            </a:r>
            <a:r>
              <a:rPr lang="en-US" smtClean="0">
                <a:solidFill>
                  <a:schemeClr val="hlink"/>
                </a:solidFill>
              </a:rPr>
              <a:t>commoners</a:t>
            </a:r>
            <a:r>
              <a:rPr lang="en-US" smtClean="0"/>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304800" y="274638"/>
            <a:ext cx="8382000" cy="6126162"/>
          </a:xfrm>
        </p:spPr>
        <p:txBody>
          <a:bodyPr/>
          <a:lstStyle/>
          <a:p>
            <a:pPr eaLnBrk="1" hangingPunct="1">
              <a:defRPr/>
            </a:pPr>
            <a:r>
              <a:rPr lang="en-US" smtClean="0"/>
              <a:t/>
            </a:r>
            <a:br>
              <a:rPr lang="en-US" smtClean="0"/>
            </a:br>
            <a:r>
              <a:rPr lang="en-US" smtClean="0"/>
              <a:t>The Crusades cost a lot of money and a lot of lives, but they opened up </a:t>
            </a:r>
            <a:r>
              <a:rPr lang="en-US" smtClean="0">
                <a:solidFill>
                  <a:schemeClr val="hlink"/>
                </a:solidFill>
              </a:rPr>
              <a:t>new trade routes</a:t>
            </a:r>
            <a:r>
              <a:rPr lang="en-US" smtClean="0"/>
              <a:t> that allowed merchants to prosper.</a:t>
            </a:r>
            <a:br>
              <a:rPr lang="en-US" smtClean="0"/>
            </a:br>
            <a:r>
              <a:rPr lang="en-US" smtClean="0"/>
              <a:t/>
            </a:r>
            <a:br>
              <a:rPr lang="en-US" smtClean="0"/>
            </a:br>
            <a:r>
              <a:rPr lang="en-US" smtClean="0">
                <a:solidFill>
                  <a:srgbClr val="FF0000"/>
                </a:solidFill>
              </a:rPr>
              <a:t>This was the beginning of the end of feudalism.</a:t>
            </a:r>
            <a:endParaRPr lang="en-US" sz="4000" smtClean="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a:xfrm>
            <a:off x="381000" y="685800"/>
            <a:ext cx="8229600" cy="5516563"/>
          </a:xfrm>
        </p:spPr>
        <p:txBody>
          <a:bodyPr/>
          <a:lstStyle/>
          <a:p>
            <a:pPr eaLnBrk="1" hangingPunct="1">
              <a:defRPr/>
            </a:pPr>
            <a:r>
              <a:rPr lang="en-US" smtClean="0">
                <a:solidFill>
                  <a:schemeClr val="hlink"/>
                </a:solidFill>
              </a:rPr>
              <a:t>Guilds</a:t>
            </a:r>
            <a:r>
              <a:rPr lang="en-US" smtClean="0"/>
              <a:t> were formed and serfs learned trades through apprenticeships to become masters of their trade.</a:t>
            </a:r>
            <a:br>
              <a:rPr lang="en-US" smtClean="0"/>
            </a:br>
            <a:r>
              <a:rPr lang="en-US" smtClean="0"/>
              <a:t/>
            </a:r>
            <a:br>
              <a:rPr lang="en-US" smtClean="0"/>
            </a:br>
            <a:r>
              <a:rPr lang="en-US" smtClean="0"/>
              <a:t>Blacksmiths, armorers, tanners, millers, cobblers are examples of professional guilds.</a:t>
            </a:r>
          </a:p>
        </p:txBody>
      </p:sp>
      <p:pic>
        <p:nvPicPr>
          <p:cNvPr id="16387" name="Picture 4"/>
          <p:cNvPicPr>
            <a:picLocks noChangeAspect="1" noChangeArrowheads="1"/>
          </p:cNvPicPr>
          <p:nvPr/>
        </p:nvPicPr>
        <p:blipFill>
          <a:blip r:embed="rId2"/>
          <a:srcRect/>
          <a:stretch>
            <a:fillRect/>
          </a:stretch>
        </p:blipFill>
        <p:spPr bwMode="auto">
          <a:xfrm>
            <a:off x="228600" y="2438400"/>
            <a:ext cx="1828800" cy="1758950"/>
          </a:xfrm>
          <a:prstGeom prst="rect">
            <a:avLst/>
          </a:prstGeom>
          <a:noFill/>
          <a:ln w="9525">
            <a:noFill/>
            <a:miter lim="800000"/>
            <a:headEnd/>
            <a:tailEnd/>
          </a:ln>
        </p:spPr>
      </p:pic>
      <p:pic>
        <p:nvPicPr>
          <p:cNvPr id="16388" name="Picture 5"/>
          <p:cNvPicPr>
            <a:picLocks noChangeAspect="1" noChangeArrowheads="1"/>
          </p:cNvPicPr>
          <p:nvPr/>
        </p:nvPicPr>
        <p:blipFill>
          <a:blip r:embed="rId3"/>
          <a:srcRect/>
          <a:stretch>
            <a:fillRect/>
          </a:stretch>
        </p:blipFill>
        <p:spPr bwMode="auto">
          <a:xfrm>
            <a:off x="7162800" y="2895600"/>
            <a:ext cx="1371600" cy="1246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a:xfrm>
            <a:off x="457200" y="457200"/>
            <a:ext cx="8229600" cy="5821363"/>
          </a:xfrm>
        </p:spPr>
        <p:txBody>
          <a:bodyPr/>
          <a:lstStyle/>
          <a:p>
            <a:pPr eaLnBrk="1" hangingPunct="1">
              <a:defRPr/>
            </a:pPr>
            <a:r>
              <a:rPr lang="en-US" smtClean="0"/>
              <a:t>Towns and commerce began to grow and wealth was not solely based on ownership of land.</a:t>
            </a:r>
            <a:br>
              <a:rPr lang="en-US" smtClean="0"/>
            </a:br>
            <a:r>
              <a:rPr lang="en-US" smtClean="0"/>
              <a:t/>
            </a:r>
            <a:br>
              <a:rPr lang="en-US" smtClean="0"/>
            </a:br>
            <a:r>
              <a:rPr lang="en-US" smtClean="0"/>
              <a:t/>
            </a:r>
            <a:br>
              <a:rPr lang="en-US" smtClean="0"/>
            </a:br>
            <a:r>
              <a:rPr lang="en-US" smtClean="0"/>
              <a:t>Overcrowding in some towns made for unsanitary and disease ridden conditions.</a:t>
            </a:r>
          </a:p>
        </p:txBody>
      </p:sp>
      <p:pic>
        <p:nvPicPr>
          <p:cNvPr id="17411" name="Picture 4"/>
          <p:cNvPicPr>
            <a:picLocks noChangeAspect="1" noChangeArrowheads="1"/>
          </p:cNvPicPr>
          <p:nvPr/>
        </p:nvPicPr>
        <p:blipFill>
          <a:blip r:embed="rId2"/>
          <a:srcRect/>
          <a:stretch>
            <a:fillRect/>
          </a:stretch>
        </p:blipFill>
        <p:spPr bwMode="auto">
          <a:xfrm>
            <a:off x="3729038" y="3103563"/>
            <a:ext cx="1685925" cy="657225"/>
          </a:xfrm>
          <a:prstGeom prst="rect">
            <a:avLst/>
          </a:prstGeom>
          <a:noFill/>
          <a:ln w="9525">
            <a:noFill/>
            <a:miter lim="800000"/>
            <a:headEnd/>
            <a:tailEnd/>
          </a:ln>
        </p:spPr>
      </p:pic>
      <p:pic>
        <p:nvPicPr>
          <p:cNvPr id="17412" name="Picture 5"/>
          <p:cNvPicPr>
            <a:picLocks noChangeAspect="1" noChangeArrowheads="1"/>
          </p:cNvPicPr>
          <p:nvPr/>
        </p:nvPicPr>
        <p:blipFill>
          <a:blip r:embed="rId2"/>
          <a:srcRect/>
          <a:stretch>
            <a:fillRect/>
          </a:stretch>
        </p:blipFill>
        <p:spPr bwMode="auto">
          <a:xfrm>
            <a:off x="4495800" y="3352800"/>
            <a:ext cx="1685925" cy="657225"/>
          </a:xfrm>
          <a:prstGeom prst="rect">
            <a:avLst/>
          </a:prstGeom>
          <a:noFill/>
          <a:ln w="9525">
            <a:noFill/>
            <a:miter lim="800000"/>
            <a:headEnd/>
            <a:tailEnd/>
          </a:ln>
        </p:spPr>
      </p:pic>
      <p:pic>
        <p:nvPicPr>
          <p:cNvPr id="17413" name="Picture 6"/>
          <p:cNvPicPr>
            <a:picLocks noChangeAspect="1" noChangeArrowheads="1"/>
          </p:cNvPicPr>
          <p:nvPr/>
        </p:nvPicPr>
        <p:blipFill>
          <a:blip r:embed="rId2"/>
          <a:srcRect/>
          <a:stretch>
            <a:fillRect/>
          </a:stretch>
        </p:blipFill>
        <p:spPr bwMode="auto">
          <a:xfrm>
            <a:off x="3200400" y="3276600"/>
            <a:ext cx="1685925" cy="657225"/>
          </a:xfrm>
          <a:prstGeom prst="rect">
            <a:avLst/>
          </a:prstGeom>
          <a:noFill/>
          <a:ln w="9525">
            <a:noFill/>
            <a:miter lim="800000"/>
            <a:headEnd/>
            <a:tailEnd/>
          </a:ln>
        </p:spPr>
      </p:pic>
      <p:pic>
        <p:nvPicPr>
          <p:cNvPr id="17414" name="Picture 7"/>
          <p:cNvPicPr>
            <a:picLocks noChangeAspect="1" noChangeArrowheads="1"/>
          </p:cNvPicPr>
          <p:nvPr/>
        </p:nvPicPr>
        <p:blipFill>
          <a:blip r:embed="rId2"/>
          <a:srcRect/>
          <a:stretch>
            <a:fillRect/>
          </a:stretch>
        </p:blipFill>
        <p:spPr bwMode="auto">
          <a:xfrm>
            <a:off x="5105400" y="2971800"/>
            <a:ext cx="1685925" cy="657225"/>
          </a:xfrm>
          <a:prstGeom prst="rect">
            <a:avLst/>
          </a:prstGeom>
          <a:noFill/>
          <a:ln w="9525">
            <a:noFill/>
            <a:miter lim="800000"/>
            <a:headEnd/>
            <a:tailEnd/>
          </a:ln>
        </p:spPr>
      </p:pic>
      <p:pic>
        <p:nvPicPr>
          <p:cNvPr id="17415" name="Picture 8"/>
          <p:cNvPicPr>
            <a:picLocks noChangeAspect="1" noChangeArrowheads="1"/>
          </p:cNvPicPr>
          <p:nvPr/>
        </p:nvPicPr>
        <p:blipFill>
          <a:blip r:embed="rId2"/>
          <a:srcRect/>
          <a:stretch>
            <a:fillRect/>
          </a:stretch>
        </p:blipFill>
        <p:spPr bwMode="auto">
          <a:xfrm>
            <a:off x="1905000" y="3276600"/>
            <a:ext cx="1685925" cy="657225"/>
          </a:xfrm>
          <a:prstGeom prst="rect">
            <a:avLst/>
          </a:prstGeom>
          <a:noFill/>
          <a:ln w="9525">
            <a:noFill/>
            <a:miter lim="800000"/>
            <a:headEnd/>
            <a:tailEnd/>
          </a:ln>
        </p:spPr>
      </p:pic>
      <p:pic>
        <p:nvPicPr>
          <p:cNvPr id="17416" name="Picture 9"/>
          <p:cNvPicPr>
            <a:picLocks noChangeAspect="1" noChangeArrowheads="1"/>
          </p:cNvPicPr>
          <p:nvPr/>
        </p:nvPicPr>
        <p:blipFill>
          <a:blip r:embed="rId2"/>
          <a:srcRect/>
          <a:stretch>
            <a:fillRect/>
          </a:stretch>
        </p:blipFill>
        <p:spPr bwMode="auto">
          <a:xfrm>
            <a:off x="2590800" y="3200400"/>
            <a:ext cx="1685925" cy="657225"/>
          </a:xfrm>
          <a:prstGeom prst="rect">
            <a:avLst/>
          </a:prstGeom>
          <a:noFill/>
          <a:ln w="9525">
            <a:noFill/>
            <a:miter lim="800000"/>
            <a:headEnd/>
            <a:tailEnd/>
          </a:ln>
        </p:spPr>
      </p:pic>
      <p:pic>
        <p:nvPicPr>
          <p:cNvPr id="17417" name="Picture 10"/>
          <p:cNvPicPr>
            <a:picLocks noChangeAspect="1" noChangeArrowheads="1"/>
          </p:cNvPicPr>
          <p:nvPr/>
        </p:nvPicPr>
        <p:blipFill>
          <a:blip r:embed="rId2"/>
          <a:srcRect/>
          <a:stretch>
            <a:fillRect/>
          </a:stretch>
        </p:blipFill>
        <p:spPr bwMode="auto">
          <a:xfrm>
            <a:off x="1371600" y="3276600"/>
            <a:ext cx="1685925" cy="657225"/>
          </a:xfrm>
          <a:prstGeom prst="rect">
            <a:avLst/>
          </a:prstGeom>
          <a:noFill/>
          <a:ln w="9525">
            <a:noFill/>
            <a:miter lim="800000"/>
            <a:headEnd/>
            <a:tailEnd/>
          </a:ln>
        </p:spPr>
      </p:pic>
      <p:pic>
        <p:nvPicPr>
          <p:cNvPr id="17418" name="Picture 11"/>
          <p:cNvPicPr>
            <a:picLocks noChangeAspect="1" noChangeArrowheads="1"/>
          </p:cNvPicPr>
          <p:nvPr/>
        </p:nvPicPr>
        <p:blipFill>
          <a:blip r:embed="rId2"/>
          <a:srcRect/>
          <a:stretch>
            <a:fillRect/>
          </a:stretch>
        </p:blipFill>
        <p:spPr bwMode="auto">
          <a:xfrm>
            <a:off x="1676400" y="3048000"/>
            <a:ext cx="1685925" cy="657225"/>
          </a:xfrm>
          <a:prstGeom prst="rect">
            <a:avLst/>
          </a:prstGeom>
          <a:noFill/>
          <a:ln w="9525">
            <a:noFill/>
            <a:miter lim="800000"/>
            <a:headEnd/>
            <a:tailEnd/>
          </a:ln>
        </p:spPr>
      </p:pic>
      <p:pic>
        <p:nvPicPr>
          <p:cNvPr id="17419" name="Picture 12"/>
          <p:cNvPicPr>
            <a:picLocks noChangeAspect="1" noChangeArrowheads="1"/>
          </p:cNvPicPr>
          <p:nvPr/>
        </p:nvPicPr>
        <p:blipFill>
          <a:blip r:embed="rId2"/>
          <a:srcRect/>
          <a:stretch>
            <a:fillRect/>
          </a:stretch>
        </p:blipFill>
        <p:spPr bwMode="auto">
          <a:xfrm>
            <a:off x="5791200" y="3429000"/>
            <a:ext cx="1685925" cy="657225"/>
          </a:xfrm>
          <a:prstGeom prst="rect">
            <a:avLst/>
          </a:prstGeom>
          <a:noFill/>
          <a:ln w="9525">
            <a:noFill/>
            <a:miter lim="800000"/>
            <a:headEnd/>
            <a:tailEnd/>
          </a:ln>
        </p:spPr>
      </p:pic>
      <p:pic>
        <p:nvPicPr>
          <p:cNvPr id="17420" name="Picture 13"/>
          <p:cNvPicPr>
            <a:picLocks noChangeAspect="1" noChangeArrowheads="1"/>
          </p:cNvPicPr>
          <p:nvPr/>
        </p:nvPicPr>
        <p:blipFill>
          <a:blip r:embed="rId2"/>
          <a:srcRect/>
          <a:stretch>
            <a:fillRect/>
          </a:stretch>
        </p:blipFill>
        <p:spPr bwMode="auto">
          <a:xfrm>
            <a:off x="4572000" y="3048000"/>
            <a:ext cx="1685925" cy="657225"/>
          </a:xfrm>
          <a:prstGeom prst="rect">
            <a:avLst/>
          </a:prstGeom>
          <a:noFill/>
          <a:ln w="9525">
            <a:noFill/>
            <a:miter lim="800000"/>
            <a:headEnd/>
            <a:tailEnd/>
          </a:ln>
        </p:spPr>
      </p:pic>
      <p:pic>
        <p:nvPicPr>
          <p:cNvPr id="17421" name="Picture 14"/>
          <p:cNvPicPr>
            <a:picLocks noChangeAspect="1" noChangeArrowheads="1"/>
          </p:cNvPicPr>
          <p:nvPr/>
        </p:nvPicPr>
        <p:blipFill>
          <a:blip r:embed="rId2"/>
          <a:srcRect/>
          <a:stretch>
            <a:fillRect/>
          </a:stretch>
        </p:blipFill>
        <p:spPr bwMode="auto">
          <a:xfrm>
            <a:off x="838200" y="2743200"/>
            <a:ext cx="1685925" cy="657225"/>
          </a:xfrm>
          <a:prstGeom prst="rect">
            <a:avLst/>
          </a:prstGeom>
          <a:noFill/>
          <a:ln w="9525">
            <a:noFill/>
            <a:miter lim="800000"/>
            <a:headEnd/>
            <a:tailEnd/>
          </a:ln>
        </p:spPr>
      </p:pic>
      <p:pic>
        <p:nvPicPr>
          <p:cNvPr id="17422" name="Picture 15"/>
          <p:cNvPicPr>
            <a:picLocks noChangeAspect="1" noChangeArrowheads="1"/>
          </p:cNvPicPr>
          <p:nvPr/>
        </p:nvPicPr>
        <p:blipFill>
          <a:blip r:embed="rId2"/>
          <a:srcRect/>
          <a:stretch>
            <a:fillRect/>
          </a:stretch>
        </p:blipFill>
        <p:spPr bwMode="auto">
          <a:xfrm>
            <a:off x="5329238" y="3124200"/>
            <a:ext cx="1685925" cy="657225"/>
          </a:xfrm>
          <a:prstGeom prst="rect">
            <a:avLst/>
          </a:prstGeom>
          <a:noFill/>
          <a:ln w="9525">
            <a:noFill/>
            <a:miter lim="800000"/>
            <a:headEnd/>
            <a:tailEnd/>
          </a:ln>
        </p:spPr>
      </p:pic>
      <p:pic>
        <p:nvPicPr>
          <p:cNvPr id="17423" name="Picture 16"/>
          <p:cNvPicPr>
            <a:picLocks noChangeAspect="1" noChangeArrowheads="1"/>
          </p:cNvPicPr>
          <p:nvPr/>
        </p:nvPicPr>
        <p:blipFill>
          <a:blip r:embed="rId2"/>
          <a:srcRect/>
          <a:stretch>
            <a:fillRect/>
          </a:stretch>
        </p:blipFill>
        <p:spPr bwMode="auto">
          <a:xfrm>
            <a:off x="5410200" y="3276600"/>
            <a:ext cx="1685925" cy="657225"/>
          </a:xfrm>
          <a:prstGeom prst="rect">
            <a:avLst/>
          </a:prstGeom>
          <a:noFill/>
          <a:ln w="9525">
            <a:noFill/>
            <a:miter lim="800000"/>
            <a:headEnd/>
            <a:tailEnd/>
          </a:ln>
        </p:spPr>
      </p:pic>
      <p:pic>
        <p:nvPicPr>
          <p:cNvPr id="17424" name="Picture 17"/>
          <p:cNvPicPr>
            <a:picLocks noChangeAspect="1" noChangeArrowheads="1"/>
          </p:cNvPicPr>
          <p:nvPr/>
        </p:nvPicPr>
        <p:blipFill>
          <a:blip r:embed="rId2"/>
          <a:srcRect/>
          <a:stretch>
            <a:fillRect/>
          </a:stretch>
        </p:blipFill>
        <p:spPr bwMode="auto">
          <a:xfrm>
            <a:off x="6172200" y="3048000"/>
            <a:ext cx="1685925" cy="657225"/>
          </a:xfrm>
          <a:prstGeom prst="rect">
            <a:avLst/>
          </a:prstGeom>
          <a:noFill/>
          <a:ln w="9525">
            <a:noFill/>
            <a:miter lim="800000"/>
            <a:headEnd/>
            <a:tailEnd/>
          </a:ln>
        </p:spPr>
      </p:pic>
      <p:pic>
        <p:nvPicPr>
          <p:cNvPr id="17425" name="Picture 18"/>
          <p:cNvPicPr>
            <a:picLocks noChangeAspect="1" noChangeArrowheads="1"/>
          </p:cNvPicPr>
          <p:nvPr/>
        </p:nvPicPr>
        <p:blipFill>
          <a:blip r:embed="rId2"/>
          <a:srcRect/>
          <a:stretch>
            <a:fillRect/>
          </a:stretch>
        </p:blipFill>
        <p:spPr bwMode="auto">
          <a:xfrm>
            <a:off x="6400800" y="3429000"/>
            <a:ext cx="1685925" cy="657225"/>
          </a:xfrm>
          <a:prstGeom prst="rect">
            <a:avLst/>
          </a:prstGeom>
          <a:noFill/>
          <a:ln w="9525">
            <a:noFill/>
            <a:miter lim="800000"/>
            <a:headEnd/>
            <a:tailEnd/>
          </a:ln>
        </p:spPr>
      </p:pic>
      <p:pic>
        <p:nvPicPr>
          <p:cNvPr id="17426" name="Picture 19"/>
          <p:cNvPicPr>
            <a:picLocks noChangeAspect="1" noChangeArrowheads="1"/>
          </p:cNvPicPr>
          <p:nvPr/>
        </p:nvPicPr>
        <p:blipFill>
          <a:blip r:embed="rId2"/>
          <a:srcRect/>
          <a:stretch>
            <a:fillRect/>
          </a:stretch>
        </p:blipFill>
        <p:spPr bwMode="auto">
          <a:xfrm>
            <a:off x="6858000" y="3352800"/>
            <a:ext cx="1685925" cy="657225"/>
          </a:xfrm>
          <a:prstGeom prst="rect">
            <a:avLst/>
          </a:prstGeom>
          <a:noFill/>
          <a:ln w="9525">
            <a:noFill/>
            <a:miter lim="800000"/>
            <a:headEnd/>
            <a:tailEnd/>
          </a:ln>
        </p:spPr>
      </p:pic>
      <p:pic>
        <p:nvPicPr>
          <p:cNvPr id="17427" name="Picture 20"/>
          <p:cNvPicPr>
            <a:picLocks noChangeAspect="1" noChangeArrowheads="1"/>
          </p:cNvPicPr>
          <p:nvPr/>
        </p:nvPicPr>
        <p:blipFill>
          <a:blip r:embed="rId2"/>
          <a:srcRect/>
          <a:stretch>
            <a:fillRect/>
          </a:stretch>
        </p:blipFill>
        <p:spPr bwMode="auto">
          <a:xfrm>
            <a:off x="3810000" y="2895600"/>
            <a:ext cx="1685925" cy="657225"/>
          </a:xfrm>
          <a:prstGeom prst="rect">
            <a:avLst/>
          </a:prstGeom>
          <a:noFill/>
          <a:ln w="9525">
            <a:noFill/>
            <a:miter lim="800000"/>
            <a:headEnd/>
            <a:tailEnd/>
          </a:ln>
        </p:spPr>
      </p:pic>
      <p:pic>
        <p:nvPicPr>
          <p:cNvPr id="17428" name="Picture 21"/>
          <p:cNvPicPr>
            <a:picLocks noChangeAspect="1" noChangeArrowheads="1"/>
          </p:cNvPicPr>
          <p:nvPr/>
        </p:nvPicPr>
        <p:blipFill>
          <a:blip r:embed="rId2"/>
          <a:srcRect/>
          <a:stretch>
            <a:fillRect/>
          </a:stretch>
        </p:blipFill>
        <p:spPr bwMode="auto">
          <a:xfrm>
            <a:off x="2667000" y="2819400"/>
            <a:ext cx="1685925" cy="657225"/>
          </a:xfrm>
          <a:prstGeom prst="rect">
            <a:avLst/>
          </a:prstGeom>
          <a:noFill/>
          <a:ln w="9525">
            <a:noFill/>
            <a:miter lim="800000"/>
            <a:headEnd/>
            <a:tailEnd/>
          </a:ln>
        </p:spPr>
      </p:pic>
      <p:pic>
        <p:nvPicPr>
          <p:cNvPr id="17429" name="Picture 22"/>
          <p:cNvPicPr>
            <a:picLocks noChangeAspect="1" noChangeArrowheads="1"/>
          </p:cNvPicPr>
          <p:nvPr/>
        </p:nvPicPr>
        <p:blipFill>
          <a:blip r:embed="rId2"/>
          <a:srcRect/>
          <a:stretch>
            <a:fillRect/>
          </a:stretch>
        </p:blipFill>
        <p:spPr bwMode="auto">
          <a:xfrm>
            <a:off x="6781800" y="3124200"/>
            <a:ext cx="1685925" cy="657225"/>
          </a:xfrm>
          <a:prstGeom prst="rect">
            <a:avLst/>
          </a:prstGeom>
          <a:noFill/>
          <a:ln w="9525">
            <a:noFill/>
            <a:miter lim="800000"/>
            <a:headEnd/>
            <a:tailEnd/>
          </a:ln>
        </p:spPr>
      </p:pic>
      <p:pic>
        <p:nvPicPr>
          <p:cNvPr id="17430" name="Picture 23"/>
          <p:cNvPicPr>
            <a:picLocks noChangeAspect="1" noChangeArrowheads="1"/>
          </p:cNvPicPr>
          <p:nvPr/>
        </p:nvPicPr>
        <p:blipFill>
          <a:blip r:embed="rId2"/>
          <a:srcRect/>
          <a:stretch>
            <a:fillRect/>
          </a:stretch>
        </p:blipFill>
        <p:spPr bwMode="auto">
          <a:xfrm>
            <a:off x="5410200" y="2971800"/>
            <a:ext cx="1685925" cy="657225"/>
          </a:xfrm>
          <a:prstGeom prst="rect">
            <a:avLst/>
          </a:prstGeom>
          <a:noFill/>
          <a:ln w="9525">
            <a:noFill/>
            <a:miter lim="800000"/>
            <a:headEnd/>
            <a:tailEnd/>
          </a:ln>
        </p:spPr>
      </p:pic>
      <p:pic>
        <p:nvPicPr>
          <p:cNvPr id="17431" name="Picture 24"/>
          <p:cNvPicPr>
            <a:picLocks noChangeAspect="1" noChangeArrowheads="1"/>
          </p:cNvPicPr>
          <p:nvPr/>
        </p:nvPicPr>
        <p:blipFill>
          <a:blip r:embed="rId2"/>
          <a:srcRect/>
          <a:stretch>
            <a:fillRect/>
          </a:stretch>
        </p:blipFill>
        <p:spPr bwMode="auto">
          <a:xfrm>
            <a:off x="609600" y="3200400"/>
            <a:ext cx="1685925" cy="657225"/>
          </a:xfrm>
          <a:prstGeom prst="rect">
            <a:avLst/>
          </a:prstGeom>
          <a:noFill/>
          <a:ln w="9525">
            <a:noFill/>
            <a:miter lim="800000"/>
            <a:headEnd/>
            <a:tailEnd/>
          </a:ln>
        </p:spPr>
      </p:pic>
      <p:pic>
        <p:nvPicPr>
          <p:cNvPr id="17432" name="Picture 25"/>
          <p:cNvPicPr>
            <a:picLocks noChangeAspect="1" noChangeArrowheads="1"/>
          </p:cNvPicPr>
          <p:nvPr/>
        </p:nvPicPr>
        <p:blipFill>
          <a:blip r:embed="rId2"/>
          <a:srcRect/>
          <a:stretch>
            <a:fillRect/>
          </a:stretch>
        </p:blipFill>
        <p:spPr bwMode="auto">
          <a:xfrm>
            <a:off x="3581400" y="3352800"/>
            <a:ext cx="1685925" cy="657225"/>
          </a:xfrm>
          <a:prstGeom prst="rect">
            <a:avLst/>
          </a:prstGeom>
          <a:noFill/>
          <a:ln w="9525">
            <a:noFill/>
            <a:miter lim="800000"/>
            <a:headEnd/>
            <a:tailEnd/>
          </a:ln>
        </p:spPr>
      </p:pic>
      <p:pic>
        <p:nvPicPr>
          <p:cNvPr id="45082" name="Picture 26"/>
          <p:cNvPicPr>
            <a:picLocks noChangeAspect="1" noChangeArrowheads="1"/>
          </p:cNvPicPr>
          <p:nvPr/>
        </p:nvPicPr>
        <p:blipFill>
          <a:blip r:embed="rId2"/>
          <a:srcRect/>
          <a:stretch>
            <a:fillRect/>
          </a:stretch>
        </p:blipFill>
        <p:spPr bwMode="auto">
          <a:xfrm>
            <a:off x="1905000" y="2743200"/>
            <a:ext cx="1685925" cy="657225"/>
          </a:xfrm>
          <a:prstGeom prst="rect">
            <a:avLst/>
          </a:prstGeom>
          <a:noFill/>
          <a:ln w="9525">
            <a:noFill/>
            <a:miter lim="800000"/>
            <a:headEnd/>
            <a:tailEnd/>
          </a:ln>
        </p:spPr>
      </p:pic>
      <p:pic>
        <p:nvPicPr>
          <p:cNvPr id="17434" name="Picture 27"/>
          <p:cNvPicPr>
            <a:picLocks noChangeAspect="1" noChangeArrowheads="1"/>
          </p:cNvPicPr>
          <p:nvPr/>
        </p:nvPicPr>
        <p:blipFill>
          <a:blip r:embed="rId2"/>
          <a:srcRect/>
          <a:stretch>
            <a:fillRect/>
          </a:stretch>
        </p:blipFill>
        <p:spPr bwMode="auto">
          <a:xfrm>
            <a:off x="6629400" y="2971800"/>
            <a:ext cx="1685925" cy="657225"/>
          </a:xfrm>
          <a:prstGeom prst="rect">
            <a:avLst/>
          </a:prstGeom>
          <a:noFill/>
          <a:ln w="9525">
            <a:noFill/>
            <a:miter lim="800000"/>
            <a:headEnd/>
            <a:tailEnd/>
          </a:ln>
        </p:spPr>
      </p:pic>
      <p:pic>
        <p:nvPicPr>
          <p:cNvPr id="17435" name="Picture 28"/>
          <p:cNvPicPr>
            <a:picLocks noChangeAspect="1" noChangeArrowheads="1"/>
          </p:cNvPicPr>
          <p:nvPr/>
        </p:nvPicPr>
        <p:blipFill>
          <a:blip r:embed="rId2"/>
          <a:srcRect/>
          <a:stretch>
            <a:fillRect/>
          </a:stretch>
        </p:blipFill>
        <p:spPr bwMode="auto">
          <a:xfrm>
            <a:off x="685800" y="3048000"/>
            <a:ext cx="1685925" cy="657225"/>
          </a:xfrm>
          <a:prstGeom prst="rect">
            <a:avLst/>
          </a:prstGeom>
          <a:noFill/>
          <a:ln w="9525">
            <a:noFill/>
            <a:miter lim="800000"/>
            <a:headEnd/>
            <a:tailEnd/>
          </a:ln>
        </p:spPr>
      </p:pic>
      <p:pic>
        <p:nvPicPr>
          <p:cNvPr id="17436" name="Picture 29"/>
          <p:cNvPicPr>
            <a:picLocks noChangeAspect="1" noChangeArrowheads="1"/>
          </p:cNvPicPr>
          <p:nvPr/>
        </p:nvPicPr>
        <p:blipFill>
          <a:blip r:embed="rId2"/>
          <a:srcRect/>
          <a:stretch>
            <a:fillRect/>
          </a:stretch>
        </p:blipFill>
        <p:spPr bwMode="auto">
          <a:xfrm>
            <a:off x="304800" y="3352800"/>
            <a:ext cx="1685925" cy="657225"/>
          </a:xfrm>
          <a:prstGeom prst="rect">
            <a:avLst/>
          </a:prstGeom>
          <a:noFill/>
          <a:ln w="9525">
            <a:noFill/>
            <a:miter lim="800000"/>
            <a:headEnd/>
            <a:tailEnd/>
          </a:ln>
        </p:spPr>
      </p:pic>
      <p:pic>
        <p:nvPicPr>
          <p:cNvPr id="17437" name="Picture 30"/>
          <p:cNvPicPr>
            <a:picLocks noChangeAspect="1" noChangeArrowheads="1"/>
          </p:cNvPicPr>
          <p:nvPr/>
        </p:nvPicPr>
        <p:blipFill>
          <a:blip r:embed="rId2"/>
          <a:srcRect/>
          <a:stretch>
            <a:fillRect/>
          </a:stretch>
        </p:blipFill>
        <p:spPr bwMode="auto">
          <a:xfrm>
            <a:off x="7239000" y="3276600"/>
            <a:ext cx="1685925" cy="6572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5082"/>
                                        </p:tgtEl>
                                        <p:attrNameLst>
                                          <p:attrName>style.visibility</p:attrName>
                                        </p:attrNameLst>
                                      </p:cBhvr>
                                      <p:to>
                                        <p:strVal val="visible"/>
                                      </p:to>
                                    </p:set>
                                    <p:anim calcmode="lin" valueType="num">
                                      <p:cBhvr additive="base">
                                        <p:cTn id="7" dur="500" fill="hold"/>
                                        <p:tgtEl>
                                          <p:spTgt spid="45082"/>
                                        </p:tgtEl>
                                        <p:attrNameLst>
                                          <p:attrName>ppt_x</p:attrName>
                                        </p:attrNameLst>
                                      </p:cBhvr>
                                      <p:tavLst>
                                        <p:tav tm="0">
                                          <p:val>
                                            <p:strVal val="0-#ppt_w/2"/>
                                          </p:val>
                                        </p:tav>
                                        <p:tav tm="100000">
                                          <p:val>
                                            <p:strVal val="#ppt_x"/>
                                          </p:val>
                                        </p:tav>
                                      </p:tavLst>
                                    </p:anim>
                                    <p:anim calcmode="lin" valueType="num">
                                      <p:cBhvr additive="base">
                                        <p:cTn id="8" dur="500" fill="hold"/>
                                        <p:tgtEl>
                                          <p:spTgt spid="4508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457200" y="274638"/>
            <a:ext cx="8229600" cy="5668962"/>
          </a:xfrm>
        </p:spPr>
        <p:txBody>
          <a:bodyPr/>
          <a:lstStyle/>
          <a:p>
            <a:pPr eaLnBrk="1" hangingPunct="1">
              <a:defRPr/>
            </a:pPr>
            <a:r>
              <a:rPr lang="en-US" smtClean="0">
                <a:solidFill>
                  <a:schemeClr val="hlink"/>
                </a:solidFill>
              </a:rPr>
              <a:t>The Hundred Years’ War</a:t>
            </a:r>
            <a:r>
              <a:rPr lang="en-US" smtClean="0"/>
              <a:t/>
            </a:r>
            <a:br>
              <a:rPr lang="en-US" smtClean="0"/>
            </a:br>
            <a:r>
              <a:rPr lang="en-US" smtClean="0"/>
              <a:t>began in 1337 while Edward III was on the throne.</a:t>
            </a:r>
            <a:br>
              <a:rPr lang="en-US" smtClean="0"/>
            </a:br>
            <a:r>
              <a:rPr lang="en-US" smtClean="0"/>
              <a:t/>
            </a:r>
            <a:br>
              <a:rPr lang="en-US" smtClean="0"/>
            </a:br>
            <a:r>
              <a:rPr lang="en-US" smtClean="0"/>
              <a:t>The battle was between England and France.  When it ended in 1453 </a:t>
            </a:r>
            <a:r>
              <a:rPr lang="en-US" smtClean="0">
                <a:solidFill>
                  <a:schemeClr val="hlink"/>
                </a:solidFill>
              </a:rPr>
              <a:t>England lost control of all of its possessions on the continent</a:t>
            </a:r>
            <a:r>
              <a:rPr lang="en-US"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a:xfrm>
            <a:off x="457200" y="274638"/>
            <a:ext cx="8229600" cy="5821362"/>
          </a:xfrm>
        </p:spPr>
        <p:txBody>
          <a:bodyPr/>
          <a:lstStyle/>
          <a:p>
            <a:pPr eaLnBrk="1" hangingPunct="1">
              <a:defRPr/>
            </a:pPr>
            <a:r>
              <a:rPr lang="en-US" sz="4000" smtClean="0"/>
              <a:t/>
            </a:r>
            <a:br>
              <a:rPr lang="en-US" sz="4000" smtClean="0"/>
            </a:br>
            <a:r>
              <a:rPr lang="en-US" smtClean="0"/>
              <a:t>The </a:t>
            </a:r>
            <a:r>
              <a:rPr lang="en-US" smtClean="0">
                <a:solidFill>
                  <a:srgbClr val="FF0000"/>
                </a:solidFill>
              </a:rPr>
              <a:t>longbow</a:t>
            </a:r>
            <a:r>
              <a:rPr lang="en-US" smtClean="0"/>
              <a:t> was a particularly destructive weapon that was developed during this period.</a:t>
            </a:r>
            <a:br>
              <a:rPr lang="en-US" smtClean="0"/>
            </a:br>
            <a:r>
              <a:rPr lang="en-US" smtClean="0"/>
              <a:t/>
            </a:r>
            <a:br>
              <a:rPr lang="en-US" smtClean="0"/>
            </a:br>
            <a:r>
              <a:rPr lang="en-US" smtClean="0"/>
              <a:t>The war also set up another difficulty for England as two families vied for possession of the monarchy. </a:t>
            </a:r>
            <a:br>
              <a:rPr lang="en-US" smtClean="0"/>
            </a:b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a:xfrm>
            <a:off x="457200" y="274638"/>
            <a:ext cx="8229600" cy="5592762"/>
          </a:xfrm>
        </p:spPr>
        <p:txBody>
          <a:bodyPr/>
          <a:lstStyle/>
          <a:p>
            <a:pPr eaLnBrk="1" hangingPunct="1">
              <a:defRPr/>
            </a:pPr>
            <a:r>
              <a:rPr lang="en-US" sz="4800" smtClean="0">
                <a:solidFill>
                  <a:schemeClr val="hlink"/>
                </a:solidFill>
              </a:rPr>
              <a:t/>
            </a:r>
            <a:br>
              <a:rPr lang="en-US" sz="4800" smtClean="0">
                <a:solidFill>
                  <a:schemeClr val="hlink"/>
                </a:solidFill>
              </a:rPr>
            </a:br>
            <a:r>
              <a:rPr lang="en-US" sz="4800" smtClean="0">
                <a:solidFill>
                  <a:schemeClr val="hlink"/>
                </a:solidFill>
              </a:rPr>
              <a:t>The </a:t>
            </a:r>
            <a:r>
              <a:rPr lang="en-US" sz="4800" smtClean="0">
                <a:solidFill>
                  <a:schemeClr val="tx1"/>
                </a:solidFill>
              </a:rPr>
              <a:t>House of York</a:t>
            </a:r>
            <a:r>
              <a:rPr lang="en-US" sz="4800" smtClean="0"/>
              <a:t> </a:t>
            </a:r>
            <a:br>
              <a:rPr lang="en-US" sz="4800" smtClean="0"/>
            </a:br>
            <a:r>
              <a:rPr lang="en-US" sz="4800" smtClean="0">
                <a:solidFill>
                  <a:schemeClr val="hlink"/>
                </a:solidFill>
              </a:rPr>
              <a:t>battled with the</a:t>
            </a:r>
            <a:r>
              <a:rPr lang="en-US" sz="4800" smtClean="0"/>
              <a:t> </a:t>
            </a:r>
            <a:br>
              <a:rPr lang="en-US" sz="4800" smtClean="0"/>
            </a:br>
            <a:r>
              <a:rPr lang="en-US" sz="4800" smtClean="0">
                <a:solidFill>
                  <a:srgbClr val="FF0000"/>
                </a:solidFill>
              </a:rPr>
              <a:t>House of Lancster</a:t>
            </a:r>
            <a:r>
              <a:rPr lang="en-US" sz="4800" smtClean="0"/>
              <a:t> </a:t>
            </a:r>
            <a:br>
              <a:rPr lang="en-US" sz="4800" smtClean="0"/>
            </a:br>
            <a:r>
              <a:rPr lang="en-US" sz="4800" smtClean="0">
                <a:solidFill>
                  <a:schemeClr val="hlink"/>
                </a:solidFill>
              </a:rPr>
              <a:t>for the crown.</a:t>
            </a:r>
            <a:br>
              <a:rPr lang="en-US" sz="4800" smtClean="0">
                <a:solidFill>
                  <a:schemeClr val="hlink"/>
                </a:solidFill>
              </a:rPr>
            </a:br>
            <a:r>
              <a:rPr lang="en-US" sz="4800" smtClean="0">
                <a:solidFill>
                  <a:schemeClr val="hlink"/>
                </a:solidFill>
              </a:rPr>
              <a:t/>
            </a:r>
            <a:br>
              <a:rPr lang="en-US" sz="4800" smtClean="0">
                <a:solidFill>
                  <a:schemeClr val="hlink"/>
                </a:solidFill>
              </a:rPr>
            </a:br>
            <a:r>
              <a:rPr lang="en-US" sz="4800" smtClean="0">
                <a:solidFill>
                  <a:schemeClr val="hlink"/>
                </a:solidFill>
              </a:rPr>
              <a:t>A symbol from each family’s crest gave the conflict a particularly colorful name.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a:xfrm>
            <a:off x="685800" y="304800"/>
            <a:ext cx="8229600" cy="1143000"/>
          </a:xfrm>
        </p:spPr>
        <p:txBody>
          <a:bodyPr/>
          <a:lstStyle/>
          <a:p>
            <a:pPr eaLnBrk="1" hangingPunct="1">
              <a:defRPr/>
            </a:pPr>
            <a:r>
              <a:rPr lang="en-US" sz="8000" smtClean="0">
                <a:solidFill>
                  <a:schemeClr val="accent2"/>
                </a:solidFill>
                <a:latin typeface="Chiller" pitchFamily="82" charset="0"/>
              </a:rPr>
              <a:t>The War of the Roses</a:t>
            </a:r>
          </a:p>
        </p:txBody>
      </p:sp>
      <p:pic>
        <p:nvPicPr>
          <p:cNvPr id="21507" name="Picture 4" descr="j0116464[1]"/>
          <p:cNvPicPr>
            <a:picLocks noChangeAspect="1" noChangeArrowheads="1"/>
          </p:cNvPicPr>
          <p:nvPr/>
        </p:nvPicPr>
        <p:blipFill>
          <a:blip r:embed="rId2"/>
          <a:srcRect/>
          <a:stretch>
            <a:fillRect/>
          </a:stretch>
        </p:blipFill>
        <p:spPr bwMode="auto">
          <a:xfrm>
            <a:off x="3581400" y="1600200"/>
            <a:ext cx="2400300" cy="3962400"/>
          </a:xfrm>
          <a:prstGeom prst="rect">
            <a:avLst/>
          </a:prstGeom>
          <a:noFill/>
          <a:ln w="9525">
            <a:noFill/>
            <a:miter lim="800000"/>
            <a:headEnd/>
            <a:tailEnd/>
          </a:ln>
        </p:spPr>
      </p:pic>
      <p:sp>
        <p:nvSpPr>
          <p:cNvPr id="21508" name="Text Box 5"/>
          <p:cNvSpPr txBox="1">
            <a:spLocks noChangeArrowheads="1"/>
          </p:cNvSpPr>
          <p:nvPr/>
        </p:nvSpPr>
        <p:spPr bwMode="auto">
          <a:xfrm>
            <a:off x="609600" y="1981200"/>
            <a:ext cx="2438400" cy="3200400"/>
          </a:xfrm>
          <a:prstGeom prst="rect">
            <a:avLst/>
          </a:prstGeom>
          <a:noFill/>
          <a:ln w="9525">
            <a:noFill/>
            <a:miter lim="800000"/>
            <a:headEnd/>
            <a:tailEnd/>
          </a:ln>
        </p:spPr>
        <p:txBody>
          <a:bodyPr>
            <a:spAutoFit/>
          </a:bodyPr>
          <a:lstStyle/>
          <a:p>
            <a:pPr>
              <a:spcBef>
                <a:spcPct val="50000"/>
              </a:spcBef>
            </a:pPr>
            <a:r>
              <a:rPr lang="en-US" sz="7200">
                <a:solidFill>
                  <a:srgbClr val="FF0000"/>
                </a:solidFill>
                <a:latin typeface="Chiller" pitchFamily="82" charset="0"/>
              </a:rPr>
              <a:t>Henry Tudor</a:t>
            </a:r>
          </a:p>
          <a:p>
            <a:pPr algn="ctr">
              <a:spcBef>
                <a:spcPct val="50000"/>
              </a:spcBef>
            </a:pPr>
            <a:r>
              <a:rPr lang="en-US" sz="4000">
                <a:solidFill>
                  <a:srgbClr val="FF0000"/>
                </a:solidFill>
                <a:latin typeface="Chiller" pitchFamily="82" charset="0"/>
              </a:rPr>
              <a:t>(Lancaster)</a:t>
            </a:r>
          </a:p>
        </p:txBody>
      </p:sp>
      <p:sp>
        <p:nvSpPr>
          <p:cNvPr id="21509" name="Text Box 6"/>
          <p:cNvSpPr txBox="1">
            <a:spLocks noChangeArrowheads="1"/>
          </p:cNvSpPr>
          <p:nvPr/>
        </p:nvSpPr>
        <p:spPr bwMode="auto">
          <a:xfrm>
            <a:off x="3048000" y="3048000"/>
            <a:ext cx="1524000" cy="1006475"/>
          </a:xfrm>
          <a:prstGeom prst="rect">
            <a:avLst/>
          </a:prstGeom>
          <a:noFill/>
          <a:ln w="9525">
            <a:noFill/>
            <a:miter lim="800000"/>
            <a:headEnd/>
            <a:tailEnd/>
          </a:ln>
        </p:spPr>
        <p:txBody>
          <a:bodyPr>
            <a:spAutoFit/>
          </a:bodyPr>
          <a:lstStyle/>
          <a:p>
            <a:pPr>
              <a:spcBef>
                <a:spcPct val="50000"/>
              </a:spcBef>
            </a:pPr>
            <a:r>
              <a:rPr lang="en-US" sz="6000">
                <a:solidFill>
                  <a:schemeClr val="hlink"/>
                </a:solidFill>
                <a:latin typeface="Chiller" pitchFamily="82" charset="0"/>
              </a:rPr>
              <a:t>kills</a:t>
            </a:r>
          </a:p>
        </p:txBody>
      </p:sp>
      <p:sp>
        <p:nvSpPr>
          <p:cNvPr id="21510" name="Text Box 7"/>
          <p:cNvSpPr txBox="1">
            <a:spLocks noChangeArrowheads="1"/>
          </p:cNvSpPr>
          <p:nvPr/>
        </p:nvSpPr>
        <p:spPr bwMode="auto">
          <a:xfrm>
            <a:off x="6096000" y="2133600"/>
            <a:ext cx="2133600" cy="3019425"/>
          </a:xfrm>
          <a:prstGeom prst="rect">
            <a:avLst/>
          </a:prstGeom>
          <a:noFill/>
          <a:ln w="9525">
            <a:noFill/>
            <a:miter lim="800000"/>
            <a:headEnd/>
            <a:tailEnd/>
          </a:ln>
        </p:spPr>
        <p:txBody>
          <a:bodyPr>
            <a:spAutoFit/>
          </a:bodyPr>
          <a:lstStyle/>
          <a:p>
            <a:pPr algn="ctr">
              <a:spcBef>
                <a:spcPct val="50000"/>
              </a:spcBef>
            </a:pPr>
            <a:r>
              <a:rPr lang="en-US" sz="6600">
                <a:latin typeface="Chiller" pitchFamily="82" charset="0"/>
              </a:rPr>
              <a:t>Richard III</a:t>
            </a:r>
          </a:p>
          <a:p>
            <a:pPr algn="ctr">
              <a:spcBef>
                <a:spcPct val="50000"/>
              </a:spcBef>
            </a:pPr>
            <a:r>
              <a:rPr lang="en-US" sz="4000">
                <a:latin typeface="Chiller" pitchFamily="82" charset="0"/>
              </a:rPr>
              <a:t>(York)</a:t>
            </a:r>
          </a:p>
        </p:txBody>
      </p:sp>
      <p:sp>
        <p:nvSpPr>
          <p:cNvPr id="50184" name="Text Box 8"/>
          <p:cNvSpPr txBox="1">
            <a:spLocks noChangeArrowheads="1"/>
          </p:cNvSpPr>
          <p:nvPr/>
        </p:nvSpPr>
        <p:spPr bwMode="auto">
          <a:xfrm>
            <a:off x="0" y="5715000"/>
            <a:ext cx="9144000" cy="762000"/>
          </a:xfrm>
          <a:prstGeom prst="rect">
            <a:avLst/>
          </a:prstGeom>
          <a:noFill/>
          <a:ln w="9525">
            <a:noFill/>
            <a:miter lim="800000"/>
            <a:headEnd/>
            <a:tailEnd/>
          </a:ln>
          <a:effectLst/>
        </p:spPr>
        <p:txBody>
          <a:bodyPr>
            <a:spAutoFit/>
          </a:bodyPr>
          <a:lstStyle/>
          <a:p>
            <a:pPr algn="ctr">
              <a:spcBef>
                <a:spcPct val="50000"/>
              </a:spcBef>
              <a:defRPr/>
            </a:pPr>
            <a:r>
              <a:rPr lang="en-US" sz="4400">
                <a:solidFill>
                  <a:schemeClr val="accent2"/>
                </a:solidFill>
                <a:effectLst>
                  <a:outerShdw blurRad="38100" dist="38100" dir="2700000" algn="tl">
                    <a:srgbClr val="000000"/>
                  </a:outerShdw>
                </a:effectLst>
                <a:latin typeface="Chiller" pitchFamily="82" charset="0"/>
              </a:rPr>
              <a:t>Marking the end of the Middle Ages in England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Rot="1" noChangeArrowheads="1"/>
          </p:cNvSpPr>
          <p:nvPr>
            <p:ph type="title"/>
          </p:nvPr>
        </p:nvSpPr>
        <p:spPr>
          <a:xfrm>
            <a:off x="457200" y="228600"/>
            <a:ext cx="8382000" cy="6172200"/>
          </a:xfrm>
        </p:spPr>
        <p:txBody>
          <a:bodyPr/>
          <a:lstStyle/>
          <a:p>
            <a:pPr eaLnBrk="1" hangingPunct="1">
              <a:defRPr/>
            </a:pPr>
            <a:r>
              <a:rPr lang="en-US" smtClean="0">
                <a:solidFill>
                  <a:schemeClr val="hlink"/>
                </a:solidFill>
              </a:rPr>
              <a:t/>
            </a:r>
            <a:br>
              <a:rPr lang="en-US" smtClean="0">
                <a:solidFill>
                  <a:schemeClr val="hlink"/>
                </a:solidFill>
              </a:rPr>
            </a:br>
            <a:r>
              <a:rPr lang="en-US" smtClean="0">
                <a:solidFill>
                  <a:schemeClr val="hlink"/>
                </a:solidFill>
              </a:rPr>
              <a:t>Normandy</a:t>
            </a:r>
            <a:r>
              <a:rPr lang="en-US" smtClean="0"/>
              <a:t> is on the Northern tip of France, separated from England only by the </a:t>
            </a:r>
            <a:br>
              <a:rPr lang="en-US" smtClean="0"/>
            </a:br>
            <a:r>
              <a:rPr lang="en-US" smtClean="0"/>
              <a:t>English  Channel.</a:t>
            </a:r>
            <a:r>
              <a:rPr lang="en-US" sz="1600" smtClean="0"/>
              <a:t/>
            </a:r>
            <a:br>
              <a:rPr lang="en-US" sz="1600" smtClean="0"/>
            </a:br>
            <a:r>
              <a:rPr lang="en-US" smtClean="0"/>
              <a:t/>
            </a:r>
            <a:br>
              <a:rPr lang="en-US" smtClean="0"/>
            </a:br>
            <a:r>
              <a:rPr lang="en-US" smtClean="0">
                <a:solidFill>
                  <a:schemeClr val="hlink"/>
                </a:solidFill>
              </a:rPr>
              <a:t>Normans</a:t>
            </a:r>
            <a:r>
              <a:rPr lang="en-US" smtClean="0"/>
              <a:t> were mainly Vikings and other “North Men” who settled in the region and adopted French customs.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a:xfrm>
            <a:off x="457200" y="274638"/>
            <a:ext cx="8229600" cy="6278562"/>
          </a:xfrm>
        </p:spPr>
        <p:txBody>
          <a:bodyPr/>
          <a:lstStyle/>
          <a:p>
            <a:pPr eaLnBrk="1" hangingPunct="1">
              <a:defRPr/>
            </a:pPr>
            <a:r>
              <a:rPr lang="en-US" sz="5400" smtClean="0">
                <a:solidFill>
                  <a:schemeClr val="hlink"/>
                </a:solidFill>
              </a:rPr>
              <a:t>Language and Literature</a:t>
            </a:r>
            <a:r>
              <a:rPr lang="en-US" smtClean="0">
                <a:solidFill>
                  <a:schemeClr val="hlink"/>
                </a:solidFill>
              </a:rPr>
              <a:t/>
            </a:r>
            <a:br>
              <a:rPr lang="en-US" smtClean="0">
                <a:solidFill>
                  <a:schemeClr val="hlink"/>
                </a:solidFill>
              </a:rPr>
            </a:br>
            <a:r>
              <a:rPr lang="en-US" smtClean="0"/>
              <a:t/>
            </a:r>
            <a:br>
              <a:rPr lang="en-US" smtClean="0"/>
            </a:br>
            <a:r>
              <a:rPr lang="en-US" smtClean="0"/>
              <a:t>The </a:t>
            </a:r>
            <a:r>
              <a:rPr lang="en-US" smtClean="0">
                <a:solidFill>
                  <a:schemeClr val="hlink"/>
                </a:solidFill>
              </a:rPr>
              <a:t>Norman Conquest</a:t>
            </a:r>
            <a:r>
              <a:rPr lang="en-US" smtClean="0"/>
              <a:t> led to major changes in the English language.</a:t>
            </a:r>
            <a:br>
              <a:rPr lang="en-US" smtClean="0"/>
            </a:br>
            <a:r>
              <a:rPr lang="en-US" smtClean="0"/>
              <a:t/>
            </a:r>
            <a:br>
              <a:rPr lang="en-US" smtClean="0"/>
            </a:br>
            <a:r>
              <a:rPr lang="en-US" smtClean="0"/>
              <a:t>Old French wove its way into </a:t>
            </a:r>
            <a:r>
              <a:rPr lang="en-US" smtClean="0">
                <a:solidFill>
                  <a:schemeClr val="hlink"/>
                </a:solidFill>
              </a:rPr>
              <a:t>Old English</a:t>
            </a:r>
            <a:r>
              <a:rPr lang="en-US" smtClean="0"/>
              <a:t> and the language shifted toward what we now call </a:t>
            </a:r>
            <a:br>
              <a:rPr lang="en-US" smtClean="0"/>
            </a:br>
            <a:r>
              <a:rPr lang="en-US" smtClean="0">
                <a:solidFill>
                  <a:schemeClr val="hlink"/>
                </a:solidFill>
              </a:rPr>
              <a:t>Middle English.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a:xfrm>
            <a:off x="457200" y="274638"/>
            <a:ext cx="8229600" cy="5592762"/>
          </a:xfrm>
        </p:spPr>
        <p:txBody>
          <a:bodyPr/>
          <a:lstStyle/>
          <a:p>
            <a:pPr eaLnBrk="1" hangingPunct="1">
              <a:defRPr/>
            </a:pPr>
            <a:r>
              <a:rPr lang="en-US" smtClean="0">
                <a:solidFill>
                  <a:schemeClr val="hlink"/>
                </a:solidFill>
              </a:rPr>
              <a:t>Geoffrey Chaucer</a:t>
            </a:r>
            <a:r>
              <a:rPr lang="en-US" smtClean="0"/>
              <a:t> was the first great writer in English.</a:t>
            </a:r>
            <a:br>
              <a:rPr lang="en-US" smtClean="0"/>
            </a:br>
            <a:r>
              <a:rPr lang="en-US" smtClean="0"/>
              <a:t/>
            </a:r>
            <a:br>
              <a:rPr lang="en-US" smtClean="0"/>
            </a:br>
            <a:r>
              <a:rPr lang="en-US" smtClean="0"/>
              <a:t>His most notable contribution is </a:t>
            </a:r>
            <a:r>
              <a:rPr lang="en-US" smtClean="0">
                <a:solidFill>
                  <a:schemeClr val="hlink"/>
                </a:solidFill>
              </a:rPr>
              <a:t>The Canterbury Tales.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a:xfrm>
            <a:off x="457200" y="274638"/>
            <a:ext cx="8229600" cy="5897562"/>
          </a:xfrm>
        </p:spPr>
        <p:txBody>
          <a:bodyPr/>
          <a:lstStyle/>
          <a:p>
            <a:pPr algn="l" eaLnBrk="1" hangingPunct="1">
              <a:defRPr/>
            </a:pPr>
            <a:r>
              <a:rPr lang="en-US" sz="4000" smtClean="0">
                <a:solidFill>
                  <a:schemeClr val="hlink"/>
                </a:solidFill>
              </a:rPr>
              <a:t>Folk Ballads</a:t>
            </a:r>
            <a:r>
              <a:rPr lang="en-US" sz="4000" smtClean="0"/>
              <a:t> were very popular among the common people.</a:t>
            </a:r>
            <a:br>
              <a:rPr lang="en-US" sz="4000" smtClean="0"/>
            </a:br>
            <a:r>
              <a:rPr lang="en-US" sz="4000" smtClean="0"/>
              <a:t>They are songs or brief narrative poems.</a:t>
            </a:r>
            <a:br>
              <a:rPr lang="en-US" sz="4000" smtClean="0"/>
            </a:br>
            <a:r>
              <a:rPr lang="en-US" sz="4000" smtClean="0"/>
              <a:t/>
            </a:r>
            <a:br>
              <a:rPr lang="en-US" sz="4000" smtClean="0"/>
            </a:br>
            <a:r>
              <a:rPr lang="en-US" sz="4000" smtClean="0">
                <a:solidFill>
                  <a:schemeClr val="hlink"/>
                </a:solidFill>
              </a:rPr>
              <a:t>Miracle plays</a:t>
            </a:r>
            <a:r>
              <a:rPr lang="en-US" sz="4000" smtClean="0"/>
              <a:t> </a:t>
            </a:r>
            <a:br>
              <a:rPr lang="en-US" sz="4000" smtClean="0"/>
            </a:br>
            <a:r>
              <a:rPr lang="en-US" sz="4000" smtClean="0"/>
              <a:t>dramatized stories </a:t>
            </a:r>
            <a:br>
              <a:rPr lang="en-US" sz="4000" smtClean="0"/>
            </a:br>
            <a:r>
              <a:rPr lang="en-US" sz="4000" smtClean="0"/>
              <a:t>from the </a:t>
            </a:r>
            <a:r>
              <a:rPr lang="en-US" sz="4000" smtClean="0">
                <a:solidFill>
                  <a:schemeClr val="hlink"/>
                </a:solidFill>
              </a:rPr>
              <a:t>Bible</a:t>
            </a:r>
            <a:r>
              <a:rPr lang="en-US" sz="4000" smtClean="0"/>
              <a:t> </a:t>
            </a:r>
            <a:br>
              <a:rPr lang="en-US" sz="4000" smtClean="0"/>
            </a:br>
            <a:r>
              <a:rPr lang="en-US" sz="4000" smtClean="0"/>
              <a:t>like Noah’s Ark.</a:t>
            </a:r>
          </a:p>
        </p:txBody>
      </p:sp>
      <p:pic>
        <p:nvPicPr>
          <p:cNvPr id="53252" name="Picture 4" descr="j0353640[1]"/>
          <p:cNvPicPr>
            <a:picLocks noChangeAspect="1" noChangeArrowheads="1"/>
          </p:cNvPicPr>
          <p:nvPr/>
        </p:nvPicPr>
        <p:blipFill>
          <a:blip r:embed="rId2"/>
          <a:srcRect/>
          <a:stretch>
            <a:fillRect/>
          </a:stretch>
        </p:blipFill>
        <p:spPr bwMode="auto">
          <a:xfrm>
            <a:off x="4876800" y="2971800"/>
            <a:ext cx="3692525" cy="30130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dissolve">
                                      <p:cBhvr>
                                        <p:cTn id="7"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a:xfrm>
            <a:off x="228600" y="274638"/>
            <a:ext cx="8915400" cy="6202362"/>
          </a:xfrm>
        </p:spPr>
        <p:txBody>
          <a:bodyPr/>
          <a:lstStyle/>
          <a:p>
            <a:pPr eaLnBrk="1" hangingPunct="1">
              <a:defRPr/>
            </a:pPr>
            <a:r>
              <a:rPr lang="en-US" smtClean="0">
                <a:solidFill>
                  <a:schemeClr val="hlink"/>
                </a:solidFill>
              </a:rPr>
              <a:t>Morality plays</a:t>
            </a:r>
            <a:r>
              <a:rPr lang="en-US" smtClean="0"/>
              <a:t> were used to instruct and teach positive moral behavior.</a:t>
            </a:r>
            <a:br>
              <a:rPr lang="en-US" smtClean="0"/>
            </a:br>
            <a:r>
              <a:rPr lang="en-US" smtClean="0"/>
              <a:t/>
            </a:r>
            <a:br>
              <a:rPr lang="en-US" smtClean="0"/>
            </a:br>
            <a:r>
              <a:rPr lang="en-US" smtClean="0">
                <a:solidFill>
                  <a:schemeClr val="hlink"/>
                </a:solidFill>
              </a:rPr>
              <a:t>Romances</a:t>
            </a:r>
            <a:r>
              <a:rPr lang="en-US" smtClean="0"/>
              <a:t> were tales of chivalry and knights in shining armor.</a:t>
            </a:r>
            <a:br>
              <a:rPr lang="en-US" smtClean="0"/>
            </a:br>
            <a:r>
              <a:rPr lang="en-US" smtClean="0"/>
              <a:t/>
            </a:r>
            <a:br>
              <a:rPr lang="en-US" smtClean="0"/>
            </a:br>
            <a:r>
              <a:rPr lang="en-US" smtClean="0"/>
              <a:t>The tales of </a:t>
            </a:r>
            <a:r>
              <a:rPr lang="en-US" smtClean="0">
                <a:solidFill>
                  <a:schemeClr val="hlink"/>
                </a:solidFill>
              </a:rPr>
              <a:t>King Arthur</a:t>
            </a:r>
            <a:r>
              <a:rPr lang="en-US" smtClean="0"/>
              <a:t> are important contributions to Medieval literature.</a:t>
            </a:r>
          </a:p>
        </p:txBody>
      </p:sp>
      <p:pic>
        <p:nvPicPr>
          <p:cNvPr id="25603" name="Picture 4" descr="j0237940[1]"/>
          <p:cNvPicPr>
            <a:picLocks noChangeAspect="1" noChangeArrowheads="1"/>
          </p:cNvPicPr>
          <p:nvPr/>
        </p:nvPicPr>
        <p:blipFill>
          <a:blip r:embed="rId2"/>
          <a:srcRect/>
          <a:stretch>
            <a:fillRect/>
          </a:stretch>
        </p:blipFill>
        <p:spPr bwMode="auto">
          <a:xfrm>
            <a:off x="5029200" y="3810000"/>
            <a:ext cx="1143000" cy="674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457200" y="274638"/>
            <a:ext cx="8229600" cy="5821362"/>
          </a:xfrm>
        </p:spPr>
        <p:txBody>
          <a:bodyPr/>
          <a:lstStyle/>
          <a:p>
            <a:pPr eaLnBrk="1" hangingPunct="1">
              <a:defRPr/>
            </a:pPr>
            <a:r>
              <a:rPr lang="en-US" smtClean="0">
                <a:solidFill>
                  <a:schemeClr val="hlink"/>
                </a:solidFill>
              </a:rPr>
              <a:t>William the Conqueror</a:t>
            </a:r>
            <a:r>
              <a:rPr lang="en-US" smtClean="0"/>
              <a:t> defeated the Anglo-Saxons in </a:t>
            </a:r>
            <a:r>
              <a:rPr lang="en-US" smtClean="0">
                <a:solidFill>
                  <a:schemeClr val="hlink"/>
                </a:solidFill>
              </a:rPr>
              <a:t>1066 </a:t>
            </a:r>
            <a:r>
              <a:rPr lang="en-US" smtClean="0"/>
              <a:t>and became the first king of England.</a:t>
            </a:r>
            <a:br>
              <a:rPr lang="en-US" smtClean="0"/>
            </a:br>
            <a:r>
              <a:rPr lang="en-US" smtClean="0"/>
              <a:t/>
            </a:r>
            <a:br>
              <a:rPr lang="en-US" smtClean="0"/>
            </a:br>
            <a:r>
              <a:rPr lang="en-US" smtClean="0"/>
              <a:t>He set up a system of government called </a:t>
            </a:r>
            <a:r>
              <a:rPr lang="en-US" smtClean="0">
                <a:solidFill>
                  <a:schemeClr val="hlink"/>
                </a:solidFill>
              </a:rPr>
              <a:t>feudalism </a:t>
            </a:r>
            <a:r>
              <a:rPr lang="en-US" smtClean="0"/>
              <a:t>which stated that everything belonged to the king.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3" name="Rectangle 29"/>
          <p:cNvSpPr>
            <a:spLocks noGrp="1" noRot="1" noChangeArrowheads="1"/>
          </p:cNvSpPr>
          <p:nvPr>
            <p:ph type="title"/>
          </p:nvPr>
        </p:nvSpPr>
        <p:spPr/>
        <p:txBody>
          <a:bodyPr/>
          <a:lstStyle/>
          <a:p>
            <a:pPr eaLnBrk="1" hangingPunct="1">
              <a:defRPr/>
            </a:pPr>
            <a:r>
              <a:rPr lang="en-US" smtClean="0"/>
              <a:t>Division of Land</a:t>
            </a:r>
          </a:p>
        </p:txBody>
      </p:sp>
      <p:graphicFrame>
        <p:nvGraphicFramePr>
          <p:cNvPr id="1026" name="Object 28"/>
          <p:cNvGraphicFramePr>
            <a:graphicFrameLocks noChangeAspect="1"/>
          </p:cNvGraphicFramePr>
          <p:nvPr>
            <p:ph idx="1"/>
          </p:nvPr>
        </p:nvGraphicFramePr>
        <p:xfrm>
          <a:off x="457200" y="1371600"/>
          <a:ext cx="9220200" cy="6149975"/>
        </p:xfrm>
        <a:graphic>
          <a:graphicData uri="http://schemas.openxmlformats.org/presentationml/2006/ole">
            <p:oleObj spid="_x0000_s1026" name="Chart" r:id="rId3" imgW="6096000" imgH="4067251" progId="MSGraph.Chart.8">
              <p:embed followColorScheme="full"/>
            </p:oleObj>
          </a:graphicData>
        </a:graphic>
      </p:graphicFrame>
      <p:sp>
        <p:nvSpPr>
          <p:cNvPr id="1028" name="AutoShape 32"/>
          <p:cNvSpPr>
            <a:spLocks noChangeArrowheads="1"/>
          </p:cNvSpPr>
          <p:nvPr/>
        </p:nvSpPr>
        <p:spPr bwMode="auto">
          <a:xfrm rot="-1596563">
            <a:off x="3219450" y="2141538"/>
            <a:ext cx="2895600" cy="762000"/>
          </a:xfrm>
          <a:prstGeom prst="curvedDownArrow">
            <a:avLst>
              <a:gd name="adj1" fmla="val 76000"/>
              <a:gd name="adj2" fmla="val 152000"/>
              <a:gd name="adj3" fmla="val 33333"/>
            </a:avLst>
          </a:prstGeom>
          <a:solidFill>
            <a:srgbClr val="FF0000"/>
          </a:solidFill>
          <a:ln w="9525">
            <a:solidFill>
              <a:schemeClr val="tx1"/>
            </a:solidFill>
            <a:miter lim="800000"/>
            <a:headEnd/>
            <a:tailEnd/>
          </a:ln>
        </p:spPr>
        <p:txBody>
          <a:bodyPr wrap="none" anchor="ctr"/>
          <a:lstStyle/>
          <a:p>
            <a:endParaRPr lang="en-US"/>
          </a:p>
        </p:txBody>
      </p:sp>
      <p:sp>
        <p:nvSpPr>
          <p:cNvPr id="1029" name="Text Box 33"/>
          <p:cNvSpPr txBox="1">
            <a:spLocks noChangeArrowheads="1"/>
          </p:cNvSpPr>
          <p:nvPr/>
        </p:nvSpPr>
        <p:spPr bwMode="auto">
          <a:xfrm>
            <a:off x="1295400" y="5638800"/>
            <a:ext cx="6781800" cy="1066800"/>
          </a:xfrm>
          <a:prstGeom prst="rect">
            <a:avLst/>
          </a:prstGeom>
          <a:noFill/>
          <a:ln w="9525">
            <a:noFill/>
            <a:miter lim="800000"/>
            <a:headEnd/>
            <a:tailEnd/>
          </a:ln>
        </p:spPr>
        <p:txBody>
          <a:bodyPr>
            <a:spAutoFit/>
          </a:bodyPr>
          <a:lstStyle/>
          <a:p>
            <a:pPr algn="ctr">
              <a:spcBef>
                <a:spcPct val="50000"/>
              </a:spcBef>
            </a:pPr>
            <a:r>
              <a:rPr lang="en-US" sz="3200">
                <a:solidFill>
                  <a:srgbClr val="FF0000"/>
                </a:solidFill>
              </a:rPr>
              <a:t>Serfs worked the land and were paid with just enough food to survive.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Feudal System"/>
          <p:cNvPicPr>
            <a:picLocks noChangeAspect="1" noChangeArrowheads="1"/>
          </p:cNvPicPr>
          <p:nvPr/>
        </p:nvPicPr>
        <p:blipFill>
          <a:blip r:embed="rId2"/>
          <a:srcRect/>
          <a:stretch>
            <a:fillRect/>
          </a:stretch>
        </p:blipFill>
        <p:spPr bwMode="auto">
          <a:xfrm>
            <a:off x="304800" y="228600"/>
            <a:ext cx="8534400" cy="6400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457200" y="274638"/>
            <a:ext cx="8229600" cy="6202362"/>
          </a:xfrm>
        </p:spPr>
        <p:txBody>
          <a:bodyPr/>
          <a:lstStyle/>
          <a:p>
            <a:pPr eaLnBrk="1" hangingPunct="1">
              <a:defRPr/>
            </a:pPr>
            <a:r>
              <a:rPr lang="en-US" smtClean="0"/>
              <a:t>Great castles and cathedrals were built after the Norman Conquest and </a:t>
            </a:r>
            <a:r>
              <a:rPr lang="en-US" smtClean="0">
                <a:solidFill>
                  <a:srgbClr val="FF0000"/>
                </a:solidFill>
              </a:rPr>
              <a:t>Christianity</a:t>
            </a:r>
            <a:r>
              <a:rPr lang="en-US" smtClean="0"/>
              <a:t> spread rapidly.</a:t>
            </a:r>
            <a:br>
              <a:rPr lang="en-US" smtClean="0"/>
            </a:br>
            <a:r>
              <a:rPr lang="en-US" smtClean="0"/>
              <a:t/>
            </a:r>
            <a:br>
              <a:rPr lang="en-US" smtClean="0"/>
            </a:br>
            <a:r>
              <a:rPr lang="en-US" smtClean="0"/>
              <a:t>After the death of William’s son, </a:t>
            </a:r>
            <a:r>
              <a:rPr lang="en-US" smtClean="0">
                <a:solidFill>
                  <a:schemeClr val="hlink"/>
                </a:solidFill>
              </a:rPr>
              <a:t>Henry I</a:t>
            </a:r>
            <a:r>
              <a:rPr lang="en-US" smtClean="0"/>
              <a:t>, there was a great deal of </a:t>
            </a:r>
            <a:r>
              <a:rPr lang="en-US" smtClean="0">
                <a:solidFill>
                  <a:schemeClr val="hlink"/>
                </a:solidFill>
              </a:rPr>
              <a:t>anarchy </a:t>
            </a:r>
            <a:r>
              <a:rPr lang="en-US" smtClean="0">
                <a:solidFill>
                  <a:schemeClr val="tx1"/>
                </a:solidFill>
              </a:rPr>
              <a:t>because there was no apparent heir to the throne.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a:xfrm>
            <a:off x="381000" y="533400"/>
            <a:ext cx="8458200" cy="5440363"/>
          </a:xfrm>
        </p:spPr>
        <p:txBody>
          <a:bodyPr/>
          <a:lstStyle/>
          <a:p>
            <a:pPr eaLnBrk="1" hangingPunct="1">
              <a:defRPr/>
            </a:pPr>
            <a:r>
              <a:rPr lang="en-US" sz="4800" smtClean="0"/>
              <a:t>1154 Henry II ascends to the throne and brings </a:t>
            </a:r>
            <a:r>
              <a:rPr lang="en-US" sz="4800" smtClean="0">
                <a:solidFill>
                  <a:schemeClr val="hlink"/>
                </a:solidFill>
              </a:rPr>
              <a:t>law and order</a:t>
            </a:r>
            <a:r>
              <a:rPr lang="en-US" sz="4800" smtClean="0"/>
              <a:t> to the land including:</a:t>
            </a:r>
            <a:r>
              <a:rPr lang="en-US" sz="4000" smtClean="0"/>
              <a:t> </a:t>
            </a:r>
            <a:br>
              <a:rPr lang="en-US" sz="4000" smtClean="0"/>
            </a:br>
            <a:r>
              <a:rPr lang="en-US" sz="4000" smtClean="0"/>
              <a:t/>
            </a:r>
            <a:br>
              <a:rPr lang="en-US" sz="4000" smtClean="0"/>
            </a:br>
            <a:r>
              <a:rPr lang="en-US" sz="5400" smtClean="0">
                <a:solidFill>
                  <a:srgbClr val="FF0000"/>
                </a:solidFill>
              </a:rPr>
              <a:t>courts</a:t>
            </a:r>
            <a:br>
              <a:rPr lang="en-US" sz="5400" smtClean="0">
                <a:solidFill>
                  <a:srgbClr val="FF0000"/>
                </a:solidFill>
              </a:rPr>
            </a:br>
            <a:r>
              <a:rPr lang="en-US" sz="5400" smtClean="0">
                <a:solidFill>
                  <a:srgbClr val="FF0000"/>
                </a:solidFill>
              </a:rPr>
              <a:t>juries</a:t>
            </a:r>
            <a:br>
              <a:rPr lang="en-US" sz="5400" smtClean="0">
                <a:solidFill>
                  <a:srgbClr val="FF0000"/>
                </a:solidFill>
              </a:rPr>
            </a:br>
            <a:r>
              <a:rPr lang="en-US" sz="5400" smtClean="0">
                <a:solidFill>
                  <a:srgbClr val="FF0000"/>
                </a:solidFill>
              </a:rPr>
              <a:t>common law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533400" y="1143000"/>
            <a:ext cx="8229600" cy="5211763"/>
          </a:xfrm>
        </p:spPr>
        <p:txBody>
          <a:bodyPr/>
          <a:lstStyle/>
          <a:p>
            <a:pPr eaLnBrk="1" hangingPunct="1">
              <a:defRPr/>
            </a:pPr>
            <a:r>
              <a:rPr lang="en-US" smtClean="0"/>
              <a:t>A code of honor and respectable behavior known as </a:t>
            </a:r>
            <a:r>
              <a:rPr lang="en-US" smtClean="0">
                <a:solidFill>
                  <a:schemeClr val="hlink"/>
                </a:solidFill>
              </a:rPr>
              <a:t>chivalry</a:t>
            </a:r>
            <a:r>
              <a:rPr lang="en-US" smtClean="0"/>
              <a:t> becomes a part of English culture.</a:t>
            </a:r>
            <a:br>
              <a:rPr lang="en-US" smtClean="0"/>
            </a:br>
            <a:r>
              <a:rPr lang="en-US" smtClean="0"/>
              <a:t/>
            </a:r>
            <a:br>
              <a:rPr lang="en-US" smtClean="0"/>
            </a:br>
            <a:r>
              <a:rPr lang="en-US" smtClean="0"/>
              <a:t>Duties to </a:t>
            </a:r>
            <a:r>
              <a:rPr lang="en-US" smtClean="0">
                <a:solidFill>
                  <a:srgbClr val="FF0000"/>
                </a:solidFill>
              </a:rPr>
              <a:t>God</a:t>
            </a:r>
            <a:r>
              <a:rPr lang="en-US" smtClean="0"/>
              <a:t>, </a:t>
            </a:r>
            <a:r>
              <a:rPr lang="en-US" smtClean="0">
                <a:solidFill>
                  <a:srgbClr val="FF0000"/>
                </a:solidFill>
              </a:rPr>
              <a:t>country</a:t>
            </a:r>
            <a:r>
              <a:rPr lang="en-US" smtClean="0"/>
              <a:t>, the </a:t>
            </a:r>
            <a:r>
              <a:rPr lang="en-US" smtClean="0">
                <a:solidFill>
                  <a:srgbClr val="FF0000"/>
                </a:solidFill>
              </a:rPr>
              <a:t>king</a:t>
            </a:r>
            <a:r>
              <a:rPr lang="en-US" smtClean="0"/>
              <a:t> and </a:t>
            </a:r>
            <a:r>
              <a:rPr lang="en-US" smtClean="0">
                <a:solidFill>
                  <a:srgbClr val="FF0000"/>
                </a:solidFill>
              </a:rPr>
              <a:t>women</a:t>
            </a:r>
            <a:r>
              <a:rPr lang="en-US" smtClean="0"/>
              <a:t> are of great importance.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6" descr="j0149321[1]"/>
          <p:cNvPicPr>
            <a:picLocks noChangeAspect="1" noChangeArrowheads="1"/>
          </p:cNvPicPr>
          <p:nvPr/>
        </p:nvPicPr>
        <p:blipFill>
          <a:blip r:embed="rId2"/>
          <a:srcRect/>
          <a:stretch>
            <a:fillRect/>
          </a:stretch>
        </p:blipFill>
        <p:spPr bwMode="auto">
          <a:xfrm>
            <a:off x="838200" y="1981200"/>
            <a:ext cx="2325688" cy="3898900"/>
          </a:xfrm>
          <a:prstGeom prst="rect">
            <a:avLst/>
          </a:prstGeom>
          <a:noFill/>
          <a:ln w="9525">
            <a:noFill/>
            <a:miter lim="800000"/>
            <a:headEnd/>
            <a:tailEnd/>
          </a:ln>
        </p:spPr>
      </p:pic>
      <p:sp>
        <p:nvSpPr>
          <p:cNvPr id="10242" name="Rectangle 2"/>
          <p:cNvSpPr>
            <a:spLocks noGrp="1" noRot="1" noChangeArrowheads="1"/>
          </p:cNvSpPr>
          <p:nvPr>
            <p:ph type="title"/>
          </p:nvPr>
        </p:nvSpPr>
        <p:spPr>
          <a:xfrm>
            <a:off x="0" y="685800"/>
            <a:ext cx="8915400" cy="5257800"/>
          </a:xfrm>
        </p:spPr>
        <p:txBody>
          <a:bodyPr/>
          <a:lstStyle/>
          <a:p>
            <a:pPr eaLnBrk="1" hangingPunct="1">
              <a:defRPr/>
            </a:pPr>
            <a:r>
              <a:rPr lang="en-US" smtClean="0">
                <a:solidFill>
                  <a:schemeClr val="hlink"/>
                </a:solidFill>
              </a:rPr>
              <a:t>Richard I “the Lion-Hearted”</a:t>
            </a:r>
            <a:br>
              <a:rPr lang="en-US" smtClean="0">
                <a:solidFill>
                  <a:schemeClr val="hlink"/>
                </a:solidFill>
              </a:rPr>
            </a:br>
            <a:r>
              <a:rPr lang="en-US" smtClean="0">
                <a:solidFill>
                  <a:schemeClr val="hlink"/>
                </a:solidFill>
              </a:rPr>
              <a:t>                        </a:t>
            </a:r>
            <a:r>
              <a:rPr lang="en-US" smtClean="0"/>
              <a:t>spent most of his    </a:t>
            </a:r>
            <a:br>
              <a:rPr lang="en-US" smtClean="0"/>
            </a:br>
            <a:r>
              <a:rPr lang="en-US" smtClean="0"/>
              <a:t>                       time fighting in the  </a:t>
            </a:r>
            <a:br>
              <a:rPr lang="en-US" smtClean="0"/>
            </a:br>
            <a:r>
              <a:rPr lang="en-US" smtClean="0"/>
              <a:t>               </a:t>
            </a:r>
            <a:r>
              <a:rPr lang="en-US" smtClean="0">
                <a:solidFill>
                  <a:srgbClr val="FF0000"/>
                </a:solidFill>
              </a:rPr>
              <a:t>Crusades</a:t>
            </a:r>
            <a:r>
              <a:rPr lang="en-US" smtClean="0"/>
              <a:t> in an  </a:t>
            </a:r>
            <a:br>
              <a:rPr lang="en-US" smtClean="0"/>
            </a:br>
            <a:r>
              <a:rPr lang="en-US" smtClean="0"/>
              <a:t>                     attempt to reclaim the                  </a:t>
            </a:r>
            <a:br>
              <a:rPr lang="en-US" smtClean="0"/>
            </a:br>
            <a:r>
              <a:rPr lang="en-US" smtClean="0"/>
              <a:t>                </a:t>
            </a:r>
            <a:r>
              <a:rPr lang="en-US" smtClean="0">
                <a:solidFill>
                  <a:schemeClr val="hlink"/>
                </a:solidFill>
              </a:rPr>
              <a:t>Holy Land</a:t>
            </a:r>
            <a:r>
              <a:rPr lang="en-US" smtClean="0"/>
              <a:t> for Christianity.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3668</TotalTime>
  <Words>246</Words>
  <Application>Microsoft Office PowerPoint</Application>
  <PresentationFormat>On-screen Show (4:3)</PresentationFormat>
  <Paragraphs>30</Paragraphs>
  <Slides>23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1" baseType="lpstr">
      <vt:lpstr>Garamond</vt:lpstr>
      <vt:lpstr>Arial</vt:lpstr>
      <vt:lpstr>Wingdings</vt:lpstr>
      <vt:lpstr>Constantia</vt:lpstr>
      <vt:lpstr>Matura MT Script Capitals</vt:lpstr>
      <vt:lpstr>Chiller</vt:lpstr>
      <vt:lpstr>Stream</vt:lpstr>
      <vt:lpstr>Microsoft Graph Chart</vt:lpstr>
      <vt:lpstr>The Medieval Period 1066 – 1485  England’s Dark Ages</vt:lpstr>
      <vt:lpstr> Normandy is on the Northern tip of France, separated from England only by the  English  Channel.  Normans were mainly Vikings and other “North Men” who settled in the region and adopted French customs.</vt:lpstr>
      <vt:lpstr>William the Conqueror defeated the Anglo-Saxons in 1066 and became the first king of England.  He set up a system of government called feudalism which stated that everything belonged to the king.</vt:lpstr>
      <vt:lpstr>Division of Land</vt:lpstr>
      <vt:lpstr>Slide 5</vt:lpstr>
      <vt:lpstr>Great castles and cathedrals were built after the Norman Conquest and Christianity spread rapidly.  After the death of William’s son, Henry I, there was a great deal of anarchy because there was no apparent heir to the throne.</vt:lpstr>
      <vt:lpstr>1154 Henry II ascends to the throne and brings law and order to the land including:   courts juries common law</vt:lpstr>
      <vt:lpstr>A code of honor and respectable behavior known as chivalry becomes a part of English culture.  Duties to God, country, the king and women are of great importance.</vt:lpstr>
      <vt:lpstr>Richard I “the Lion-Hearted”                         spent most of his                            time fighting in the                  Crusades in an                        attempt to reclaim the                                   Holy Land for Christianity.</vt:lpstr>
      <vt:lpstr>  His brother, John,  plotted to take the throne in his absence.                                                                      The Robin Hood                      legends are born in                 this time period.</vt:lpstr>
      <vt:lpstr>John I became king after Richard’s death and discovered that the royal treasury was empty.  The Crusades were a costly venture. In 1215 he was forced to sign the  Magna Carta which limited the control of the king and distributed it more evenly among the barons.</vt:lpstr>
      <vt:lpstr>In 1295 the Model Parliament  was established and power was again distributed, now including some commoners.</vt:lpstr>
      <vt:lpstr> The Crusades cost a lot of money and a lot of lives, but they opened up new trade routes that allowed merchants to prosper.  This was the beginning of the end of feudalism.</vt:lpstr>
      <vt:lpstr>Guilds were formed and serfs learned trades through apprenticeships to become masters of their trade.  Blacksmiths, armorers, tanners, millers, cobblers are examples of professional guilds.</vt:lpstr>
      <vt:lpstr>Towns and commerce began to grow and wealth was not solely based on ownership of land.   Overcrowding in some towns made for unsanitary and disease ridden conditions.</vt:lpstr>
      <vt:lpstr>The Hundred Years’ War began in 1337 while Edward III was on the throne.  The battle was between England and France.  When it ended in 1453 England lost control of all of its possessions on the continent.  </vt:lpstr>
      <vt:lpstr> The longbow was a particularly destructive weapon that was developed during this period.  The war also set up another difficulty for England as two families vied for possession of the monarchy.  </vt:lpstr>
      <vt:lpstr> The House of York  battled with the  House of Lancster  for the crown.  A symbol from each family’s crest gave the conflict a particularly colorful name.</vt:lpstr>
      <vt:lpstr>The War of the Roses</vt:lpstr>
      <vt:lpstr>Language and Literature  The Norman Conquest led to major changes in the English language.  Old French wove its way into Old English and the language shifted toward what we now call  Middle English.</vt:lpstr>
      <vt:lpstr>Geoffrey Chaucer was the first great writer in English.  His most notable contribution is The Canterbury Tales.</vt:lpstr>
      <vt:lpstr>Folk Ballads were very popular among the common people. They are songs or brief narrative poems.  Miracle plays  dramatized stories  from the Bible  like Noah’s Ark.</vt:lpstr>
      <vt:lpstr>Morality plays were used to instruct and teach positive moral behavior.  Romances were tales of chivalry and knights in shining armor.  The tales of King Arthur are important contributions to Medieval literature.</vt:lpstr>
    </vt:vector>
  </TitlesOfParts>
  <Company>GSCS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Medeival Period 1066 – 1485  England’s Dark Ages</dc:title>
  <dc:creator>GSCS</dc:creator>
  <cp:lastModifiedBy>Chuck Martuzas</cp:lastModifiedBy>
  <cp:revision>26</cp:revision>
  <dcterms:created xsi:type="dcterms:W3CDTF">2009-09-02T14:20:05Z</dcterms:created>
  <dcterms:modified xsi:type="dcterms:W3CDTF">2013-10-01T12:32:27Z</dcterms:modified>
</cp:coreProperties>
</file>