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33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42875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42875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42875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42875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42875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42875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33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42875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42875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42875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42875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42875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42875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1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1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050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287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24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24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050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287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24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24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3902075"/>
            <a:ext cx="3400424" cy="2949575"/>
            <a:chOff x="0" y="3902075"/>
            <a:chExt cx="3400424" cy="2949575"/>
          </a:xfrm>
        </p:grpSpPr>
        <p:sp>
          <p:nvSpPr>
            <p:cNvPr id="7" name="Shape 7"/>
            <p:cNvSpPr/>
            <p:nvPr/>
          </p:nvSpPr>
          <p:spPr>
            <a:xfrm>
              <a:off x="0" y="3981450"/>
              <a:ext cx="3400424" cy="2863849"/>
            </a:xfrm>
            <a:custGeom>
              <a:pathLst>
                <a:path extrusionOk="0" h="120000" w="120000">
                  <a:moveTo>
                    <a:pt x="18491" y="4390"/>
                  </a:moveTo>
                  <a:lnTo>
                    <a:pt x="9049" y="1995"/>
                  </a:lnTo>
                  <a:lnTo>
                    <a:pt x="0" y="0"/>
                  </a:lnTo>
                  <a:lnTo>
                    <a:pt x="0" y="798"/>
                  </a:lnTo>
                  <a:lnTo>
                    <a:pt x="9049" y="2793"/>
                  </a:lnTo>
                  <a:lnTo>
                    <a:pt x="18154" y="5188"/>
                  </a:lnTo>
                  <a:lnTo>
                    <a:pt x="31250" y="9977"/>
                  </a:lnTo>
                  <a:lnTo>
                    <a:pt x="43672" y="16297"/>
                  </a:lnTo>
                  <a:lnTo>
                    <a:pt x="55812" y="24279"/>
                  </a:lnTo>
                  <a:lnTo>
                    <a:pt x="67222" y="33458"/>
                  </a:lnTo>
                  <a:lnTo>
                    <a:pt x="77620" y="43436"/>
                  </a:lnTo>
                  <a:lnTo>
                    <a:pt x="87400" y="55011"/>
                  </a:lnTo>
                  <a:lnTo>
                    <a:pt x="96112" y="67782"/>
                  </a:lnTo>
                  <a:lnTo>
                    <a:pt x="104206" y="81751"/>
                  </a:lnTo>
                  <a:lnTo>
                    <a:pt x="108871" y="90864"/>
                  </a:lnTo>
                  <a:lnTo>
                    <a:pt x="112918" y="100443"/>
                  </a:lnTo>
                  <a:lnTo>
                    <a:pt x="116290" y="110022"/>
                  </a:lnTo>
                  <a:lnTo>
                    <a:pt x="119325" y="120000"/>
                  </a:lnTo>
                  <a:lnTo>
                    <a:pt x="120000" y="120000"/>
                  </a:lnTo>
                  <a:lnTo>
                    <a:pt x="116964" y="110022"/>
                  </a:lnTo>
                  <a:lnTo>
                    <a:pt x="113592" y="100443"/>
                  </a:lnTo>
                  <a:lnTo>
                    <a:pt x="109545" y="90864"/>
                  </a:lnTo>
                  <a:lnTo>
                    <a:pt x="104880" y="81352"/>
                  </a:lnTo>
                  <a:lnTo>
                    <a:pt x="96786" y="67383"/>
                  </a:lnTo>
                  <a:lnTo>
                    <a:pt x="87737" y="54611"/>
                  </a:lnTo>
                  <a:lnTo>
                    <a:pt x="77957" y="43037"/>
                  </a:lnTo>
                  <a:lnTo>
                    <a:pt x="67559" y="32660"/>
                  </a:lnTo>
                  <a:lnTo>
                    <a:pt x="56149" y="23481"/>
                  </a:lnTo>
                  <a:lnTo>
                    <a:pt x="44009" y="15898"/>
                  </a:lnTo>
                  <a:lnTo>
                    <a:pt x="31587" y="9179"/>
                  </a:lnTo>
                  <a:lnTo>
                    <a:pt x="18491" y="4390"/>
                  </a:lnTo>
                  <a:lnTo>
                    <a:pt x="18491" y="439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3902075"/>
              <a:ext cx="2943224" cy="2949575"/>
            </a:xfrm>
            <a:custGeom>
              <a:pathLst>
                <a:path extrusionOk="0" h="120000" w="120000">
                  <a:moveTo>
                    <a:pt x="119999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19999" y="120000"/>
                  </a:lnTo>
                  <a:lnTo>
                    <a:pt x="119999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4341812"/>
              <a:ext cx="2770187" cy="2503486"/>
            </a:xfrm>
            <a:custGeom>
              <a:pathLst>
                <a:path extrusionOk="0" h="120000" w="120000">
                  <a:moveTo>
                    <a:pt x="112779" y="104781"/>
                  </a:moveTo>
                  <a:lnTo>
                    <a:pt x="116355" y="112542"/>
                  </a:lnTo>
                  <a:lnTo>
                    <a:pt x="119106" y="120000"/>
                  </a:lnTo>
                  <a:lnTo>
                    <a:pt x="120000" y="120000"/>
                  </a:lnTo>
                  <a:lnTo>
                    <a:pt x="117111" y="111781"/>
                  </a:lnTo>
                  <a:lnTo>
                    <a:pt x="113398" y="104020"/>
                  </a:lnTo>
                  <a:lnTo>
                    <a:pt x="105558" y="88040"/>
                  </a:lnTo>
                  <a:lnTo>
                    <a:pt x="95931" y="72365"/>
                  </a:lnTo>
                  <a:lnTo>
                    <a:pt x="84997" y="57526"/>
                  </a:lnTo>
                  <a:lnTo>
                    <a:pt x="72962" y="44286"/>
                  </a:lnTo>
                  <a:lnTo>
                    <a:pt x="60240" y="32415"/>
                  </a:lnTo>
                  <a:lnTo>
                    <a:pt x="46212" y="22371"/>
                  </a:lnTo>
                  <a:lnTo>
                    <a:pt x="31289" y="13240"/>
                  </a:lnTo>
                  <a:lnTo>
                    <a:pt x="16091" y="5935"/>
                  </a:lnTo>
                  <a:lnTo>
                    <a:pt x="0" y="0"/>
                  </a:lnTo>
                  <a:lnTo>
                    <a:pt x="0" y="913"/>
                  </a:lnTo>
                  <a:lnTo>
                    <a:pt x="15266" y="6772"/>
                  </a:lnTo>
                  <a:lnTo>
                    <a:pt x="30670" y="14077"/>
                  </a:lnTo>
                  <a:lnTo>
                    <a:pt x="45524" y="23208"/>
                  </a:lnTo>
                  <a:lnTo>
                    <a:pt x="59553" y="33253"/>
                  </a:lnTo>
                  <a:lnTo>
                    <a:pt x="72343" y="45123"/>
                  </a:lnTo>
                  <a:lnTo>
                    <a:pt x="84309" y="58363"/>
                  </a:lnTo>
                  <a:lnTo>
                    <a:pt x="95243" y="73050"/>
                  </a:lnTo>
                  <a:lnTo>
                    <a:pt x="104939" y="88801"/>
                  </a:lnTo>
                  <a:lnTo>
                    <a:pt x="112779" y="104781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4038600"/>
              <a:ext cx="2770187" cy="28066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814"/>
                  </a:lnTo>
                  <a:lnTo>
                    <a:pt x="14441" y="5972"/>
                  </a:lnTo>
                  <a:lnTo>
                    <a:pt x="29295" y="12895"/>
                  </a:lnTo>
                  <a:lnTo>
                    <a:pt x="43323" y="20633"/>
                  </a:lnTo>
                  <a:lnTo>
                    <a:pt x="56252" y="30000"/>
                  </a:lnTo>
                  <a:lnTo>
                    <a:pt x="68630" y="40180"/>
                  </a:lnTo>
                  <a:lnTo>
                    <a:pt x="80045" y="51990"/>
                  </a:lnTo>
                  <a:lnTo>
                    <a:pt x="90085" y="63936"/>
                  </a:lnTo>
                  <a:lnTo>
                    <a:pt x="99988" y="77782"/>
                  </a:lnTo>
                  <a:lnTo>
                    <a:pt x="105627" y="88099"/>
                  </a:lnTo>
                  <a:lnTo>
                    <a:pt x="110991" y="98823"/>
                  </a:lnTo>
                  <a:lnTo>
                    <a:pt x="115667" y="109683"/>
                  </a:lnTo>
                  <a:lnTo>
                    <a:pt x="119174" y="120000"/>
                  </a:lnTo>
                  <a:lnTo>
                    <a:pt x="120000" y="120000"/>
                  </a:lnTo>
                  <a:lnTo>
                    <a:pt x="116286" y="109004"/>
                  </a:lnTo>
                  <a:lnTo>
                    <a:pt x="111610" y="98076"/>
                  </a:lnTo>
                  <a:lnTo>
                    <a:pt x="106383" y="87420"/>
                  </a:lnTo>
                  <a:lnTo>
                    <a:pt x="100607" y="77104"/>
                  </a:lnTo>
                  <a:lnTo>
                    <a:pt x="90773" y="63257"/>
                  </a:lnTo>
                  <a:lnTo>
                    <a:pt x="80664" y="51244"/>
                  </a:lnTo>
                  <a:lnTo>
                    <a:pt x="69318" y="39434"/>
                  </a:lnTo>
                  <a:lnTo>
                    <a:pt x="56871" y="29253"/>
                  </a:lnTo>
                  <a:lnTo>
                    <a:pt x="44148" y="19886"/>
                  </a:lnTo>
                  <a:lnTo>
                    <a:pt x="30051" y="12149"/>
                  </a:lnTo>
                  <a:lnTo>
                    <a:pt x="15266" y="52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Shape 1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>
            <a:off x="0" y="3902075"/>
            <a:ext cx="3400424" cy="2949575"/>
            <a:chOff x="0" y="3902075"/>
            <a:chExt cx="3400424" cy="2949575"/>
          </a:xfrm>
        </p:grpSpPr>
        <p:sp>
          <p:nvSpPr>
            <p:cNvPr id="27" name="Shape 27"/>
            <p:cNvSpPr/>
            <p:nvPr/>
          </p:nvSpPr>
          <p:spPr>
            <a:xfrm>
              <a:off x="0" y="3981450"/>
              <a:ext cx="3400424" cy="2863849"/>
            </a:xfrm>
            <a:custGeom>
              <a:pathLst>
                <a:path extrusionOk="0" h="120000" w="120000">
                  <a:moveTo>
                    <a:pt x="18491" y="4390"/>
                  </a:moveTo>
                  <a:lnTo>
                    <a:pt x="9049" y="1995"/>
                  </a:lnTo>
                  <a:lnTo>
                    <a:pt x="0" y="0"/>
                  </a:lnTo>
                  <a:lnTo>
                    <a:pt x="0" y="798"/>
                  </a:lnTo>
                  <a:lnTo>
                    <a:pt x="9049" y="2793"/>
                  </a:lnTo>
                  <a:lnTo>
                    <a:pt x="18154" y="5188"/>
                  </a:lnTo>
                  <a:lnTo>
                    <a:pt x="31250" y="9977"/>
                  </a:lnTo>
                  <a:lnTo>
                    <a:pt x="43672" y="16297"/>
                  </a:lnTo>
                  <a:lnTo>
                    <a:pt x="55812" y="24279"/>
                  </a:lnTo>
                  <a:lnTo>
                    <a:pt x="67222" y="33458"/>
                  </a:lnTo>
                  <a:lnTo>
                    <a:pt x="77620" y="43436"/>
                  </a:lnTo>
                  <a:lnTo>
                    <a:pt x="87400" y="55011"/>
                  </a:lnTo>
                  <a:lnTo>
                    <a:pt x="96112" y="67782"/>
                  </a:lnTo>
                  <a:lnTo>
                    <a:pt x="104206" y="81751"/>
                  </a:lnTo>
                  <a:lnTo>
                    <a:pt x="108871" y="90864"/>
                  </a:lnTo>
                  <a:lnTo>
                    <a:pt x="112918" y="100443"/>
                  </a:lnTo>
                  <a:lnTo>
                    <a:pt x="116290" y="110022"/>
                  </a:lnTo>
                  <a:lnTo>
                    <a:pt x="119325" y="120000"/>
                  </a:lnTo>
                  <a:lnTo>
                    <a:pt x="120000" y="120000"/>
                  </a:lnTo>
                  <a:lnTo>
                    <a:pt x="116964" y="110022"/>
                  </a:lnTo>
                  <a:lnTo>
                    <a:pt x="113592" y="100443"/>
                  </a:lnTo>
                  <a:lnTo>
                    <a:pt x="109545" y="90864"/>
                  </a:lnTo>
                  <a:lnTo>
                    <a:pt x="104880" y="81352"/>
                  </a:lnTo>
                  <a:lnTo>
                    <a:pt x="96786" y="67383"/>
                  </a:lnTo>
                  <a:lnTo>
                    <a:pt x="87737" y="54611"/>
                  </a:lnTo>
                  <a:lnTo>
                    <a:pt x="77957" y="43037"/>
                  </a:lnTo>
                  <a:lnTo>
                    <a:pt x="67559" y="32660"/>
                  </a:lnTo>
                  <a:lnTo>
                    <a:pt x="56149" y="23481"/>
                  </a:lnTo>
                  <a:lnTo>
                    <a:pt x="44009" y="15898"/>
                  </a:lnTo>
                  <a:lnTo>
                    <a:pt x="31587" y="9179"/>
                  </a:lnTo>
                  <a:lnTo>
                    <a:pt x="18491" y="4390"/>
                  </a:lnTo>
                  <a:lnTo>
                    <a:pt x="18491" y="439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902075"/>
              <a:ext cx="2943224" cy="2949575"/>
            </a:xfrm>
            <a:custGeom>
              <a:pathLst>
                <a:path extrusionOk="0" h="120000" w="120000">
                  <a:moveTo>
                    <a:pt x="119999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19999" y="120000"/>
                  </a:lnTo>
                  <a:lnTo>
                    <a:pt x="119999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4341812"/>
              <a:ext cx="2770187" cy="2503486"/>
            </a:xfrm>
            <a:custGeom>
              <a:pathLst>
                <a:path extrusionOk="0" h="120000" w="120000">
                  <a:moveTo>
                    <a:pt x="112779" y="104781"/>
                  </a:moveTo>
                  <a:lnTo>
                    <a:pt x="116355" y="112542"/>
                  </a:lnTo>
                  <a:lnTo>
                    <a:pt x="119106" y="120000"/>
                  </a:lnTo>
                  <a:lnTo>
                    <a:pt x="120000" y="120000"/>
                  </a:lnTo>
                  <a:lnTo>
                    <a:pt x="117111" y="111781"/>
                  </a:lnTo>
                  <a:lnTo>
                    <a:pt x="113398" y="104020"/>
                  </a:lnTo>
                  <a:lnTo>
                    <a:pt x="105558" y="88040"/>
                  </a:lnTo>
                  <a:lnTo>
                    <a:pt x="95931" y="72365"/>
                  </a:lnTo>
                  <a:lnTo>
                    <a:pt x="84997" y="57526"/>
                  </a:lnTo>
                  <a:lnTo>
                    <a:pt x="72962" y="44286"/>
                  </a:lnTo>
                  <a:lnTo>
                    <a:pt x="60240" y="32415"/>
                  </a:lnTo>
                  <a:lnTo>
                    <a:pt x="46212" y="22371"/>
                  </a:lnTo>
                  <a:lnTo>
                    <a:pt x="31289" y="13240"/>
                  </a:lnTo>
                  <a:lnTo>
                    <a:pt x="16091" y="5935"/>
                  </a:lnTo>
                  <a:lnTo>
                    <a:pt x="0" y="0"/>
                  </a:lnTo>
                  <a:lnTo>
                    <a:pt x="0" y="913"/>
                  </a:lnTo>
                  <a:lnTo>
                    <a:pt x="15266" y="6772"/>
                  </a:lnTo>
                  <a:lnTo>
                    <a:pt x="30670" y="14077"/>
                  </a:lnTo>
                  <a:lnTo>
                    <a:pt x="45524" y="23208"/>
                  </a:lnTo>
                  <a:lnTo>
                    <a:pt x="59553" y="33253"/>
                  </a:lnTo>
                  <a:lnTo>
                    <a:pt x="72343" y="45123"/>
                  </a:lnTo>
                  <a:lnTo>
                    <a:pt x="84309" y="58363"/>
                  </a:lnTo>
                  <a:lnTo>
                    <a:pt x="95243" y="73050"/>
                  </a:lnTo>
                  <a:lnTo>
                    <a:pt x="104939" y="88801"/>
                  </a:lnTo>
                  <a:lnTo>
                    <a:pt x="112779" y="104781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0" y="4038600"/>
              <a:ext cx="2770187" cy="28066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814"/>
                  </a:lnTo>
                  <a:lnTo>
                    <a:pt x="14441" y="5972"/>
                  </a:lnTo>
                  <a:lnTo>
                    <a:pt x="29295" y="12895"/>
                  </a:lnTo>
                  <a:lnTo>
                    <a:pt x="43323" y="20633"/>
                  </a:lnTo>
                  <a:lnTo>
                    <a:pt x="56252" y="30000"/>
                  </a:lnTo>
                  <a:lnTo>
                    <a:pt x="68630" y="40180"/>
                  </a:lnTo>
                  <a:lnTo>
                    <a:pt x="80045" y="51990"/>
                  </a:lnTo>
                  <a:lnTo>
                    <a:pt x="90085" y="63936"/>
                  </a:lnTo>
                  <a:lnTo>
                    <a:pt x="99988" y="77782"/>
                  </a:lnTo>
                  <a:lnTo>
                    <a:pt x="105627" y="88099"/>
                  </a:lnTo>
                  <a:lnTo>
                    <a:pt x="110991" y="98823"/>
                  </a:lnTo>
                  <a:lnTo>
                    <a:pt x="115667" y="109683"/>
                  </a:lnTo>
                  <a:lnTo>
                    <a:pt x="119174" y="120000"/>
                  </a:lnTo>
                  <a:lnTo>
                    <a:pt x="120000" y="120000"/>
                  </a:lnTo>
                  <a:lnTo>
                    <a:pt x="116286" y="109004"/>
                  </a:lnTo>
                  <a:lnTo>
                    <a:pt x="111610" y="98076"/>
                  </a:lnTo>
                  <a:lnTo>
                    <a:pt x="106383" y="87420"/>
                  </a:lnTo>
                  <a:lnTo>
                    <a:pt x="100607" y="77104"/>
                  </a:lnTo>
                  <a:lnTo>
                    <a:pt x="90773" y="63257"/>
                  </a:lnTo>
                  <a:lnTo>
                    <a:pt x="80664" y="51244"/>
                  </a:lnTo>
                  <a:lnTo>
                    <a:pt x="69318" y="39434"/>
                  </a:lnTo>
                  <a:lnTo>
                    <a:pt x="56871" y="29253"/>
                  </a:lnTo>
                  <a:lnTo>
                    <a:pt x="44148" y="19886"/>
                  </a:lnTo>
                  <a:lnTo>
                    <a:pt x="30051" y="12149"/>
                  </a:lnTo>
                  <a:lnTo>
                    <a:pt x="15266" y="52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Shape 3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75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en-US" sz="9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Epic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77812"/>
            <a:ext cx="8229600" cy="551338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tone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of the epic is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serious</a:t>
            </a:r>
            <a:r>
              <a:rPr b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plot 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involves supernatural beings and long,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dangerous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journeys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609600" y="6096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epic deals with </a:t>
            </a:r>
            <a:r>
              <a:rPr b="0" i="0" lang="en-US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universal themes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such as good vs. evil, heroism, bravery and 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life and death.  Universal themes are understood everywhere by many cultures.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277812"/>
            <a:ext cx="8229600" cy="6046787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Modern Epics</a:t>
            </a:r>
            <a:b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Star Wars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Indiana Jones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Lord of the Rings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Matrix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7812"/>
            <a:ext cx="8229600" cy="5665787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5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b="0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epic</a:t>
            </a:r>
            <a:r>
              <a:rPr b="0" i="0" lang="en-US" sz="5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is a long, </a:t>
            </a:r>
            <a:r>
              <a:rPr b="0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narrative</a:t>
            </a:r>
            <a:r>
              <a:rPr b="0" i="0" lang="en-US" sz="5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poem the tells of the adventures, struggles and victories of a hero.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7812"/>
            <a:ext cx="8229600" cy="574198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Epics are told in the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oral tradition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that is they were not written but spoken, primarily because older epics were composed when there was no written language.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7812"/>
            <a:ext cx="8229600" cy="558958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Epics were told/sung by</a:t>
            </a:r>
            <a:b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scops = bards </a:t>
            </a:r>
            <a:br>
              <a:rPr b="0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poetic storytellers</a:t>
            </a:r>
            <a:b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usually over a period of several days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7812"/>
            <a:ext cx="8229600" cy="581818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en-US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of words and phrases helped bards tell their stories.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81000" y="304800"/>
            <a:ext cx="8229600" cy="6199187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Kennings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are poetic synonyms or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descriptive phrases 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which replace nouns to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add imagery 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and flavor to the epic.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“whale road” = ocean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“death stick” = sword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77812"/>
            <a:ext cx="8229600" cy="5665787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Characteristics</a:t>
            </a:r>
            <a:br>
              <a:rPr b="0" i="0" lang="en-US" sz="6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6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of the Epic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7812"/>
            <a:ext cx="8229600" cy="574198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hero is generally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male</a:t>
            </a:r>
            <a:b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who holds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high position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in society.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His actions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reflect the ideals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of the nation he represents.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7812"/>
            <a:ext cx="8229600" cy="6046787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hero performs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heroic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courageous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and sometimes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supernatural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deeds.</a:t>
            </a: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setting</a:t>
            </a:r>
            <a:r>
              <a:rPr b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is vast in scope, covering large portions of a region.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